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65" r:id="rId4"/>
    <p:sldId id="258" r:id="rId5"/>
    <p:sldId id="260" r:id="rId6"/>
    <p:sldId id="276" r:id="rId7"/>
    <p:sldId id="266" r:id="rId8"/>
    <p:sldId id="267" r:id="rId9"/>
    <p:sldId id="268" r:id="rId10"/>
    <p:sldId id="270" r:id="rId11"/>
    <p:sldId id="269" r:id="rId12"/>
    <p:sldId id="274" r:id="rId13"/>
    <p:sldId id="271" r:id="rId14"/>
    <p:sldId id="272" r:id="rId15"/>
    <p:sldId id="273" r:id="rId16"/>
    <p:sldId id="275" r:id="rId17"/>
  </p:sldIdLst>
  <p:sldSz cx="14630400" cy="8229600"/>
  <p:notesSz cx="8229600" cy="14630400"/>
  <p:embeddedFontLst>
    <p:embeddedFont>
      <p:font typeface="Quattrocento" panose="020B0604020202020204" charset="0"/>
      <p:regular r:id="rId19"/>
      <p:bold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241"/>
    <a:srgbClr val="1233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F2E6DB-D9AA-4007-B018-EA5112D7DF2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3B0FFF4-2D89-43C0-AB75-7355436DE284}">
      <dgm:prSet phldrT="[Text]"/>
      <dgm:spPr>
        <a:solidFill>
          <a:srgbClr val="1D4241"/>
        </a:solidFill>
        <a:ln>
          <a:noFill/>
        </a:ln>
      </dgm:spPr>
      <dgm:t>
        <a:bodyPr/>
        <a:lstStyle/>
        <a:p>
          <a:r>
            <a:rPr lang="en-US" dirty="0"/>
            <a:t>1</a:t>
          </a:r>
        </a:p>
      </dgm:t>
    </dgm:pt>
    <dgm:pt modelId="{141C9AB7-1701-4E44-99CF-3225CCE8D8B4}" type="parTrans" cxnId="{37B6D0AA-C90D-4C60-8B75-9F487EA67534}">
      <dgm:prSet/>
      <dgm:spPr/>
      <dgm:t>
        <a:bodyPr/>
        <a:lstStyle/>
        <a:p>
          <a:endParaRPr lang="en-US"/>
        </a:p>
      </dgm:t>
    </dgm:pt>
    <dgm:pt modelId="{85598B92-A4D5-4A2D-8FCA-D08142A1EBDD}" type="sibTrans" cxnId="{37B6D0AA-C90D-4C60-8B75-9F487EA67534}">
      <dgm:prSet/>
      <dgm:spPr/>
      <dgm:t>
        <a:bodyPr/>
        <a:lstStyle/>
        <a:p>
          <a:endParaRPr lang="en-US"/>
        </a:p>
      </dgm:t>
    </dgm:pt>
    <dgm:pt modelId="{0AB4571B-2929-4B04-932D-207FB731F874}">
      <dgm:prSet phldrT="[Text]"/>
      <dgm:spPr>
        <a:solidFill>
          <a:srgbClr val="1D4241"/>
        </a:solidFill>
        <a:ln>
          <a:noFill/>
        </a:ln>
      </dgm:spPr>
      <dgm:t>
        <a:bodyPr/>
        <a:lstStyle/>
        <a:p>
          <a:r>
            <a:rPr lang="en-US" dirty="0"/>
            <a:t>2</a:t>
          </a:r>
        </a:p>
      </dgm:t>
    </dgm:pt>
    <dgm:pt modelId="{C6343642-4BA3-488C-968B-D5FA02E871A6}" type="parTrans" cxnId="{EEFB5CF1-D532-4ABE-9641-444A1AB48A25}">
      <dgm:prSet/>
      <dgm:spPr/>
      <dgm:t>
        <a:bodyPr/>
        <a:lstStyle/>
        <a:p>
          <a:endParaRPr lang="en-US"/>
        </a:p>
      </dgm:t>
    </dgm:pt>
    <dgm:pt modelId="{AD535731-ABB7-4A6C-B116-53BE983E9E1B}" type="sibTrans" cxnId="{EEFB5CF1-D532-4ABE-9641-444A1AB48A25}">
      <dgm:prSet/>
      <dgm:spPr/>
      <dgm:t>
        <a:bodyPr/>
        <a:lstStyle/>
        <a:p>
          <a:endParaRPr lang="en-US"/>
        </a:p>
      </dgm:t>
    </dgm:pt>
    <dgm:pt modelId="{F470DAC5-C368-41ED-9DD8-30C2B6D282BE}">
      <dgm:prSet phldrT="[Text]"/>
      <dgm:spPr>
        <a:noFill/>
        <a:ln>
          <a:noFill/>
        </a:ln>
      </dgm:spPr>
      <dgm:t>
        <a:bodyPr/>
        <a:lstStyle/>
        <a:p>
          <a:pPr>
            <a:buFontTx/>
            <a:buNone/>
          </a:pPr>
          <a:r>
            <a:rPr lang="en-US" dirty="0">
              <a:solidFill>
                <a:schemeClr val="bg1"/>
              </a:solidFill>
            </a:rPr>
            <a:t>Hager Samir Ahmed</a:t>
          </a:r>
        </a:p>
      </dgm:t>
    </dgm:pt>
    <dgm:pt modelId="{5A4250AB-E100-4938-B7EE-30B9487AF299}" type="parTrans" cxnId="{4E35BBF5-B55A-4D6F-B1BD-0146EB209AAE}">
      <dgm:prSet/>
      <dgm:spPr/>
      <dgm:t>
        <a:bodyPr/>
        <a:lstStyle/>
        <a:p>
          <a:endParaRPr lang="en-US"/>
        </a:p>
      </dgm:t>
    </dgm:pt>
    <dgm:pt modelId="{841B197C-7632-457E-93CE-DFD449A6B3AB}" type="sibTrans" cxnId="{4E35BBF5-B55A-4D6F-B1BD-0146EB209AAE}">
      <dgm:prSet/>
      <dgm:spPr/>
      <dgm:t>
        <a:bodyPr/>
        <a:lstStyle/>
        <a:p>
          <a:endParaRPr lang="en-US"/>
        </a:p>
      </dgm:t>
    </dgm:pt>
    <dgm:pt modelId="{EE77898A-D680-4DF5-AB19-878D7F0C39FF}">
      <dgm:prSet phldrT="[Text]"/>
      <dgm:spPr>
        <a:solidFill>
          <a:srgbClr val="1D4241"/>
        </a:solidFill>
        <a:ln>
          <a:noFill/>
        </a:ln>
      </dgm:spPr>
      <dgm:t>
        <a:bodyPr/>
        <a:lstStyle/>
        <a:p>
          <a:r>
            <a:rPr lang="en-US" dirty="0"/>
            <a:t>3</a:t>
          </a:r>
        </a:p>
      </dgm:t>
    </dgm:pt>
    <dgm:pt modelId="{FF5792BB-F6CE-4F46-A58B-1F022E9FC3FE}" type="parTrans" cxnId="{063656A9-C642-403A-99FA-15F2F4D16662}">
      <dgm:prSet/>
      <dgm:spPr/>
      <dgm:t>
        <a:bodyPr/>
        <a:lstStyle/>
        <a:p>
          <a:endParaRPr lang="en-US"/>
        </a:p>
      </dgm:t>
    </dgm:pt>
    <dgm:pt modelId="{117735D2-982C-4A84-9919-4730348FEAA3}" type="sibTrans" cxnId="{063656A9-C642-403A-99FA-15F2F4D16662}">
      <dgm:prSet/>
      <dgm:spPr/>
      <dgm:t>
        <a:bodyPr/>
        <a:lstStyle/>
        <a:p>
          <a:endParaRPr lang="en-US"/>
        </a:p>
      </dgm:t>
    </dgm:pt>
    <dgm:pt modelId="{1C0131AF-4B5D-4959-B766-89031130B63D}">
      <dgm:prSet phldrT="[Text]"/>
      <dgm:spPr>
        <a:noFill/>
        <a:ln>
          <a:noFill/>
        </a:ln>
      </dgm:spPr>
      <dgm:t>
        <a:bodyPr/>
        <a:lstStyle/>
        <a:p>
          <a:pPr>
            <a:buFontTx/>
            <a:buNone/>
          </a:pPr>
          <a:r>
            <a:rPr lang="en-US" dirty="0">
              <a:solidFill>
                <a:schemeClr val="bg1"/>
              </a:solidFill>
            </a:rPr>
            <a:t>Hasnaa </a:t>
          </a:r>
          <a:r>
            <a:rPr lang="en-US" dirty="0" err="1">
              <a:solidFill>
                <a:schemeClr val="bg1"/>
              </a:solidFill>
            </a:rPr>
            <a:t>AbdElghany</a:t>
          </a:r>
          <a:r>
            <a:rPr lang="en-US" dirty="0">
              <a:solidFill>
                <a:schemeClr val="bg1"/>
              </a:solidFill>
            </a:rPr>
            <a:t> Ali</a:t>
          </a:r>
        </a:p>
      </dgm:t>
    </dgm:pt>
    <dgm:pt modelId="{46C75231-1D1D-455B-B290-EBA0D4DF2A5B}" type="parTrans" cxnId="{2CB4B644-3130-4BDB-BD9C-C97E7CC1B4F5}">
      <dgm:prSet/>
      <dgm:spPr/>
      <dgm:t>
        <a:bodyPr/>
        <a:lstStyle/>
        <a:p>
          <a:endParaRPr lang="en-US"/>
        </a:p>
      </dgm:t>
    </dgm:pt>
    <dgm:pt modelId="{7104F9E8-CEBA-45F3-AD08-4841B0B52D25}" type="sibTrans" cxnId="{2CB4B644-3130-4BDB-BD9C-C97E7CC1B4F5}">
      <dgm:prSet/>
      <dgm:spPr/>
      <dgm:t>
        <a:bodyPr/>
        <a:lstStyle/>
        <a:p>
          <a:endParaRPr lang="en-US"/>
        </a:p>
      </dgm:t>
    </dgm:pt>
    <dgm:pt modelId="{F4671C38-E2B4-4D3B-B589-6AB15D7E4ED1}">
      <dgm:prSet phldrT="[Text]"/>
      <dgm:spPr>
        <a:solidFill>
          <a:srgbClr val="1D4241"/>
        </a:solidFill>
        <a:ln>
          <a:noFill/>
        </a:ln>
      </dgm:spPr>
      <dgm:t>
        <a:bodyPr/>
        <a:lstStyle/>
        <a:p>
          <a:r>
            <a:rPr lang="en-US" dirty="0"/>
            <a:t>4</a:t>
          </a:r>
        </a:p>
      </dgm:t>
    </dgm:pt>
    <dgm:pt modelId="{BEA5C8C3-A921-4372-9D22-F6A980E85DCD}" type="parTrans" cxnId="{203C43B6-D5BD-4E11-BB9B-B581858C4DAE}">
      <dgm:prSet/>
      <dgm:spPr/>
      <dgm:t>
        <a:bodyPr/>
        <a:lstStyle/>
        <a:p>
          <a:endParaRPr lang="en-US"/>
        </a:p>
      </dgm:t>
    </dgm:pt>
    <dgm:pt modelId="{349F4C6D-AFA9-432E-B184-996FE2621322}" type="sibTrans" cxnId="{203C43B6-D5BD-4E11-BB9B-B581858C4DAE}">
      <dgm:prSet/>
      <dgm:spPr/>
      <dgm:t>
        <a:bodyPr/>
        <a:lstStyle/>
        <a:p>
          <a:endParaRPr lang="en-US"/>
        </a:p>
      </dgm:t>
    </dgm:pt>
    <dgm:pt modelId="{AFD806B1-6D8F-437B-B6D4-E941D1BF9FFB}">
      <dgm:prSet phldrT="[Text]"/>
      <dgm:spPr>
        <a:solidFill>
          <a:srgbClr val="1D4241"/>
        </a:solidFill>
        <a:ln>
          <a:noFill/>
        </a:ln>
      </dgm:spPr>
      <dgm:t>
        <a:bodyPr/>
        <a:lstStyle/>
        <a:p>
          <a:r>
            <a:rPr lang="en-US" dirty="0"/>
            <a:t>6</a:t>
          </a:r>
        </a:p>
      </dgm:t>
    </dgm:pt>
    <dgm:pt modelId="{8BC97B2E-142B-46E2-94C2-E2B2BEB2A49D}" type="parTrans" cxnId="{16EB932E-9174-4727-AE3E-2E874B78434C}">
      <dgm:prSet/>
      <dgm:spPr/>
      <dgm:t>
        <a:bodyPr/>
        <a:lstStyle/>
        <a:p>
          <a:endParaRPr lang="en-US"/>
        </a:p>
      </dgm:t>
    </dgm:pt>
    <dgm:pt modelId="{CBB04F19-36F1-451C-8BAA-BB18AA4225EB}" type="sibTrans" cxnId="{16EB932E-9174-4727-AE3E-2E874B78434C}">
      <dgm:prSet/>
      <dgm:spPr/>
      <dgm:t>
        <a:bodyPr/>
        <a:lstStyle/>
        <a:p>
          <a:endParaRPr lang="en-US"/>
        </a:p>
      </dgm:t>
    </dgm:pt>
    <dgm:pt modelId="{9EDC05FD-7090-4B01-9B76-85ED3DF88843}">
      <dgm:prSet phldrT="[Text]"/>
      <dgm:spPr>
        <a:noFill/>
        <a:ln>
          <a:noFill/>
        </a:ln>
      </dgm:spPr>
      <dgm:t>
        <a:bodyPr/>
        <a:lstStyle/>
        <a:p>
          <a:pPr>
            <a:buFontTx/>
            <a:buNone/>
          </a:pPr>
          <a:r>
            <a:rPr lang="en-US" dirty="0">
              <a:solidFill>
                <a:schemeClr val="bg1"/>
              </a:solidFill>
            </a:rPr>
            <a:t>Amira Tarek Ibrahim</a:t>
          </a:r>
        </a:p>
      </dgm:t>
    </dgm:pt>
    <dgm:pt modelId="{0E217CCA-B7D5-4022-B14E-60B282ABC21B}" type="sibTrans" cxnId="{D547A876-9614-4236-917A-447AEDADCE9F}">
      <dgm:prSet/>
      <dgm:spPr/>
      <dgm:t>
        <a:bodyPr/>
        <a:lstStyle/>
        <a:p>
          <a:endParaRPr lang="en-US"/>
        </a:p>
      </dgm:t>
    </dgm:pt>
    <dgm:pt modelId="{764702E8-709B-4914-84B4-5995559ECE29}" type="parTrans" cxnId="{D547A876-9614-4236-917A-447AEDADCE9F}">
      <dgm:prSet/>
      <dgm:spPr/>
      <dgm:t>
        <a:bodyPr/>
        <a:lstStyle/>
        <a:p>
          <a:endParaRPr lang="en-US"/>
        </a:p>
      </dgm:t>
    </dgm:pt>
    <dgm:pt modelId="{79D619A8-042F-4322-BDB3-BD067454977D}">
      <dgm:prSet phldrT="[Text]"/>
      <dgm:spPr>
        <a:solidFill>
          <a:srgbClr val="1D4241"/>
        </a:solidFill>
        <a:ln>
          <a:noFill/>
        </a:ln>
      </dgm:spPr>
      <dgm:t>
        <a:bodyPr/>
        <a:lstStyle/>
        <a:p>
          <a:r>
            <a:rPr lang="en-US"/>
            <a:t>5</a:t>
          </a:r>
          <a:endParaRPr lang="en-US" dirty="0"/>
        </a:p>
      </dgm:t>
    </dgm:pt>
    <dgm:pt modelId="{B34A9E0B-D222-4618-B936-7AB6FE09D435}" type="parTrans" cxnId="{BB47953C-361A-47DB-904F-8D27780AE3E1}">
      <dgm:prSet/>
      <dgm:spPr/>
      <dgm:t>
        <a:bodyPr/>
        <a:lstStyle/>
        <a:p>
          <a:endParaRPr lang="en-US"/>
        </a:p>
      </dgm:t>
    </dgm:pt>
    <dgm:pt modelId="{59965506-7777-4026-903D-F7C59C01EC54}" type="sibTrans" cxnId="{BB47953C-361A-47DB-904F-8D27780AE3E1}">
      <dgm:prSet/>
      <dgm:spPr/>
      <dgm:t>
        <a:bodyPr/>
        <a:lstStyle/>
        <a:p>
          <a:endParaRPr lang="en-US"/>
        </a:p>
      </dgm:t>
    </dgm:pt>
    <dgm:pt modelId="{DC80C0F1-6DB6-407C-A8B0-5CEF660DE2DD}">
      <dgm:prSet/>
      <dgm:spPr>
        <a:noFill/>
        <a:ln>
          <a:noFill/>
        </a:ln>
      </dgm:spPr>
      <dgm:t>
        <a:bodyPr/>
        <a:lstStyle/>
        <a:p>
          <a:pPr>
            <a:buFontTx/>
            <a:buNone/>
          </a:pPr>
          <a:r>
            <a:rPr lang="en-US" dirty="0" err="1">
              <a:solidFill>
                <a:schemeClr val="bg1"/>
              </a:solidFill>
            </a:rPr>
            <a:t>Katreen</a:t>
          </a:r>
          <a:r>
            <a:rPr lang="en-US" dirty="0">
              <a:solidFill>
                <a:schemeClr val="bg1"/>
              </a:solidFill>
            </a:rPr>
            <a:t> Ashraf </a:t>
          </a:r>
          <a:r>
            <a:rPr lang="en-US" dirty="0" err="1">
              <a:solidFill>
                <a:schemeClr val="bg1"/>
              </a:solidFill>
            </a:rPr>
            <a:t>Nady</a:t>
          </a:r>
          <a:endParaRPr lang="en-US" dirty="0">
            <a:solidFill>
              <a:schemeClr val="bg1"/>
            </a:solidFill>
          </a:endParaRPr>
        </a:p>
      </dgm:t>
    </dgm:pt>
    <dgm:pt modelId="{8A7E7BE9-09C2-4B65-9284-D6B454EDF75E}" type="parTrans" cxnId="{DEBD7978-F93A-4BF5-9060-0FC1657D1E56}">
      <dgm:prSet/>
      <dgm:spPr/>
      <dgm:t>
        <a:bodyPr/>
        <a:lstStyle/>
        <a:p>
          <a:endParaRPr lang="en-US"/>
        </a:p>
      </dgm:t>
    </dgm:pt>
    <dgm:pt modelId="{D2DF2E05-AB27-4A5E-85B4-AAC939560A07}" type="sibTrans" cxnId="{DEBD7978-F93A-4BF5-9060-0FC1657D1E56}">
      <dgm:prSet/>
      <dgm:spPr/>
      <dgm:t>
        <a:bodyPr/>
        <a:lstStyle/>
        <a:p>
          <a:endParaRPr lang="en-US"/>
        </a:p>
      </dgm:t>
    </dgm:pt>
    <dgm:pt modelId="{6EEAD681-F8C8-4008-B8D4-D6B2A06F539B}">
      <dgm:prSet/>
      <dgm:spPr>
        <a:noFill/>
        <a:ln>
          <a:noFill/>
        </a:ln>
      </dgm:spPr>
      <dgm:t>
        <a:bodyPr/>
        <a:lstStyle/>
        <a:p>
          <a:pPr>
            <a:buFontTx/>
            <a:buNone/>
          </a:pPr>
          <a:r>
            <a:rPr lang="en-US" dirty="0" err="1">
              <a:solidFill>
                <a:schemeClr val="bg1"/>
              </a:solidFill>
            </a:rPr>
            <a:t>Omnya</a:t>
          </a:r>
          <a:r>
            <a:rPr lang="en-US" dirty="0">
              <a:solidFill>
                <a:schemeClr val="bg1"/>
              </a:solidFill>
            </a:rPr>
            <a:t> Hassan Mohamed</a:t>
          </a:r>
        </a:p>
      </dgm:t>
    </dgm:pt>
    <dgm:pt modelId="{EE068097-6552-49E0-B917-DA2D819D176A}" type="parTrans" cxnId="{B834C949-AE6D-45E4-9F2B-1A3035BF2101}">
      <dgm:prSet/>
      <dgm:spPr/>
      <dgm:t>
        <a:bodyPr/>
        <a:lstStyle/>
        <a:p>
          <a:endParaRPr lang="en-US"/>
        </a:p>
      </dgm:t>
    </dgm:pt>
    <dgm:pt modelId="{0B7EC6B1-4BB6-4EC3-B25F-658962692528}" type="sibTrans" cxnId="{B834C949-AE6D-45E4-9F2B-1A3035BF2101}">
      <dgm:prSet/>
      <dgm:spPr/>
      <dgm:t>
        <a:bodyPr/>
        <a:lstStyle/>
        <a:p>
          <a:endParaRPr lang="en-US"/>
        </a:p>
      </dgm:t>
    </dgm:pt>
    <dgm:pt modelId="{21A9DC43-E371-48F5-A2E1-707156F0C7F1}">
      <dgm:prSet/>
      <dgm:spPr>
        <a:noFill/>
        <a:ln>
          <a:noFill/>
        </a:ln>
      </dgm:spPr>
      <dgm:t>
        <a:bodyPr/>
        <a:lstStyle/>
        <a:p>
          <a:pPr>
            <a:buFontTx/>
            <a:buNone/>
          </a:pPr>
          <a:r>
            <a:rPr lang="en-US" dirty="0">
              <a:solidFill>
                <a:schemeClr val="bg1"/>
              </a:solidFill>
            </a:rPr>
            <a:t>Yara Khaled </a:t>
          </a:r>
          <a:r>
            <a:rPr lang="en-US" dirty="0" err="1">
              <a:solidFill>
                <a:schemeClr val="bg1"/>
              </a:solidFill>
            </a:rPr>
            <a:t>Fawzy</a:t>
          </a:r>
          <a:endParaRPr lang="en-US" dirty="0">
            <a:solidFill>
              <a:schemeClr val="bg1"/>
            </a:solidFill>
          </a:endParaRPr>
        </a:p>
      </dgm:t>
    </dgm:pt>
    <dgm:pt modelId="{81BCF30A-71C5-45F2-B1E4-D95C1347AD59}" type="parTrans" cxnId="{20866340-CDAF-43F2-A0DB-E2E8E558CB1C}">
      <dgm:prSet/>
      <dgm:spPr/>
      <dgm:t>
        <a:bodyPr/>
        <a:lstStyle/>
        <a:p>
          <a:endParaRPr lang="en-US"/>
        </a:p>
      </dgm:t>
    </dgm:pt>
    <dgm:pt modelId="{5DAA16E5-AC41-4AB0-8624-58AF95A94026}" type="sibTrans" cxnId="{20866340-CDAF-43F2-A0DB-E2E8E558CB1C}">
      <dgm:prSet/>
      <dgm:spPr/>
      <dgm:t>
        <a:bodyPr/>
        <a:lstStyle/>
        <a:p>
          <a:endParaRPr lang="en-US"/>
        </a:p>
      </dgm:t>
    </dgm:pt>
    <dgm:pt modelId="{5A139839-8988-4699-9613-DA2BA84AF9B1}" type="pres">
      <dgm:prSet presAssocID="{69F2E6DB-D9AA-4007-B018-EA5112D7DF2A}" presName="linearFlow" presStyleCnt="0">
        <dgm:presLayoutVars>
          <dgm:dir/>
          <dgm:animLvl val="lvl"/>
          <dgm:resizeHandles val="exact"/>
        </dgm:presLayoutVars>
      </dgm:prSet>
      <dgm:spPr/>
      <dgm:t>
        <a:bodyPr/>
        <a:lstStyle/>
        <a:p>
          <a:endParaRPr lang="en-US"/>
        </a:p>
      </dgm:t>
    </dgm:pt>
    <dgm:pt modelId="{9403398E-626C-428F-95BE-306EB7EF37C6}" type="pres">
      <dgm:prSet presAssocID="{53B0FFF4-2D89-43C0-AB75-7355436DE284}" presName="composite" presStyleCnt="0"/>
      <dgm:spPr/>
    </dgm:pt>
    <dgm:pt modelId="{18EAC0A3-8A1D-4F94-8C73-838AB30D4705}" type="pres">
      <dgm:prSet presAssocID="{53B0FFF4-2D89-43C0-AB75-7355436DE284}" presName="parentText" presStyleLbl="alignNode1" presStyleIdx="0" presStyleCnt="6">
        <dgm:presLayoutVars>
          <dgm:chMax val="1"/>
          <dgm:bulletEnabled val="1"/>
        </dgm:presLayoutVars>
      </dgm:prSet>
      <dgm:spPr/>
      <dgm:t>
        <a:bodyPr/>
        <a:lstStyle/>
        <a:p>
          <a:endParaRPr lang="en-US"/>
        </a:p>
      </dgm:t>
    </dgm:pt>
    <dgm:pt modelId="{F44DD99F-42B2-45C8-90F4-DF805DB1367D}" type="pres">
      <dgm:prSet presAssocID="{53B0FFF4-2D89-43C0-AB75-7355436DE284}" presName="descendantText" presStyleLbl="alignAcc1" presStyleIdx="0" presStyleCnt="6">
        <dgm:presLayoutVars>
          <dgm:bulletEnabled val="1"/>
        </dgm:presLayoutVars>
      </dgm:prSet>
      <dgm:spPr/>
      <dgm:t>
        <a:bodyPr/>
        <a:lstStyle/>
        <a:p>
          <a:endParaRPr lang="en-US"/>
        </a:p>
      </dgm:t>
    </dgm:pt>
    <dgm:pt modelId="{1AD4CB8C-CA28-4FC8-943D-3D4F299E31B6}" type="pres">
      <dgm:prSet presAssocID="{85598B92-A4D5-4A2D-8FCA-D08142A1EBDD}" presName="sp" presStyleCnt="0"/>
      <dgm:spPr/>
    </dgm:pt>
    <dgm:pt modelId="{B4474601-2C10-4F44-8C35-DCE4B5F6549D}" type="pres">
      <dgm:prSet presAssocID="{0AB4571B-2929-4B04-932D-207FB731F874}" presName="composite" presStyleCnt="0"/>
      <dgm:spPr/>
    </dgm:pt>
    <dgm:pt modelId="{29F8DBE4-0821-4B14-A877-DC8BC89747C1}" type="pres">
      <dgm:prSet presAssocID="{0AB4571B-2929-4B04-932D-207FB731F874}" presName="parentText" presStyleLbl="alignNode1" presStyleIdx="1" presStyleCnt="6">
        <dgm:presLayoutVars>
          <dgm:chMax val="1"/>
          <dgm:bulletEnabled val="1"/>
        </dgm:presLayoutVars>
      </dgm:prSet>
      <dgm:spPr/>
      <dgm:t>
        <a:bodyPr/>
        <a:lstStyle/>
        <a:p>
          <a:endParaRPr lang="en-US"/>
        </a:p>
      </dgm:t>
    </dgm:pt>
    <dgm:pt modelId="{97D6B0AF-6D76-42F6-BF46-48BD20CDDD33}" type="pres">
      <dgm:prSet presAssocID="{0AB4571B-2929-4B04-932D-207FB731F874}" presName="descendantText" presStyleLbl="alignAcc1" presStyleIdx="1" presStyleCnt="6">
        <dgm:presLayoutVars>
          <dgm:bulletEnabled val="1"/>
        </dgm:presLayoutVars>
      </dgm:prSet>
      <dgm:spPr/>
      <dgm:t>
        <a:bodyPr/>
        <a:lstStyle/>
        <a:p>
          <a:endParaRPr lang="en-US"/>
        </a:p>
      </dgm:t>
    </dgm:pt>
    <dgm:pt modelId="{DC19D277-A891-4234-99E4-BCEEF053A51E}" type="pres">
      <dgm:prSet presAssocID="{AD535731-ABB7-4A6C-B116-53BE983E9E1B}" presName="sp" presStyleCnt="0"/>
      <dgm:spPr/>
    </dgm:pt>
    <dgm:pt modelId="{7BFA4CC1-E8D3-4224-A2A2-52C59AAC9BD8}" type="pres">
      <dgm:prSet presAssocID="{EE77898A-D680-4DF5-AB19-878D7F0C39FF}" presName="composite" presStyleCnt="0"/>
      <dgm:spPr/>
    </dgm:pt>
    <dgm:pt modelId="{BD43CB41-E265-4DAE-9207-8C16FC3A54A1}" type="pres">
      <dgm:prSet presAssocID="{EE77898A-D680-4DF5-AB19-878D7F0C39FF}" presName="parentText" presStyleLbl="alignNode1" presStyleIdx="2" presStyleCnt="6">
        <dgm:presLayoutVars>
          <dgm:chMax val="1"/>
          <dgm:bulletEnabled val="1"/>
        </dgm:presLayoutVars>
      </dgm:prSet>
      <dgm:spPr/>
      <dgm:t>
        <a:bodyPr/>
        <a:lstStyle/>
        <a:p>
          <a:endParaRPr lang="en-US"/>
        </a:p>
      </dgm:t>
    </dgm:pt>
    <dgm:pt modelId="{F5C7A672-F485-404E-B02E-399FCEA9415A}" type="pres">
      <dgm:prSet presAssocID="{EE77898A-D680-4DF5-AB19-878D7F0C39FF}" presName="descendantText" presStyleLbl="alignAcc1" presStyleIdx="2" presStyleCnt="6">
        <dgm:presLayoutVars>
          <dgm:bulletEnabled val="1"/>
        </dgm:presLayoutVars>
      </dgm:prSet>
      <dgm:spPr/>
      <dgm:t>
        <a:bodyPr/>
        <a:lstStyle/>
        <a:p>
          <a:endParaRPr lang="en-US"/>
        </a:p>
      </dgm:t>
    </dgm:pt>
    <dgm:pt modelId="{660BFF32-92CA-4630-9246-1DB2F3E057AB}" type="pres">
      <dgm:prSet presAssocID="{117735D2-982C-4A84-9919-4730348FEAA3}" presName="sp" presStyleCnt="0"/>
      <dgm:spPr/>
    </dgm:pt>
    <dgm:pt modelId="{111A8DD0-E536-4216-8844-CD4821498066}" type="pres">
      <dgm:prSet presAssocID="{F4671C38-E2B4-4D3B-B589-6AB15D7E4ED1}" presName="composite" presStyleCnt="0"/>
      <dgm:spPr/>
    </dgm:pt>
    <dgm:pt modelId="{DD18F15A-8C5F-48B1-9036-F7C014D1CFE2}" type="pres">
      <dgm:prSet presAssocID="{F4671C38-E2B4-4D3B-B589-6AB15D7E4ED1}" presName="parentText" presStyleLbl="alignNode1" presStyleIdx="3" presStyleCnt="6">
        <dgm:presLayoutVars>
          <dgm:chMax val="1"/>
          <dgm:bulletEnabled val="1"/>
        </dgm:presLayoutVars>
      </dgm:prSet>
      <dgm:spPr/>
      <dgm:t>
        <a:bodyPr/>
        <a:lstStyle/>
        <a:p>
          <a:endParaRPr lang="en-US"/>
        </a:p>
      </dgm:t>
    </dgm:pt>
    <dgm:pt modelId="{263EA3C6-1E33-4CC4-9BA9-3B38A0119581}" type="pres">
      <dgm:prSet presAssocID="{F4671C38-E2B4-4D3B-B589-6AB15D7E4ED1}" presName="descendantText" presStyleLbl="alignAcc1" presStyleIdx="3" presStyleCnt="6">
        <dgm:presLayoutVars>
          <dgm:bulletEnabled val="1"/>
        </dgm:presLayoutVars>
      </dgm:prSet>
      <dgm:spPr/>
      <dgm:t>
        <a:bodyPr/>
        <a:lstStyle/>
        <a:p>
          <a:endParaRPr lang="en-US"/>
        </a:p>
      </dgm:t>
    </dgm:pt>
    <dgm:pt modelId="{7AA9DE9C-8162-432C-A638-F1A6742503A5}" type="pres">
      <dgm:prSet presAssocID="{349F4C6D-AFA9-432E-B184-996FE2621322}" presName="sp" presStyleCnt="0"/>
      <dgm:spPr/>
    </dgm:pt>
    <dgm:pt modelId="{78619568-2ACB-407D-99D2-AF4D360A86F2}" type="pres">
      <dgm:prSet presAssocID="{79D619A8-042F-4322-BDB3-BD067454977D}" presName="composite" presStyleCnt="0"/>
      <dgm:spPr/>
    </dgm:pt>
    <dgm:pt modelId="{A3093144-0394-452F-BBF3-C25941FFC38E}" type="pres">
      <dgm:prSet presAssocID="{79D619A8-042F-4322-BDB3-BD067454977D}" presName="parentText" presStyleLbl="alignNode1" presStyleIdx="4" presStyleCnt="6">
        <dgm:presLayoutVars>
          <dgm:chMax val="1"/>
          <dgm:bulletEnabled val="1"/>
        </dgm:presLayoutVars>
      </dgm:prSet>
      <dgm:spPr/>
      <dgm:t>
        <a:bodyPr/>
        <a:lstStyle/>
        <a:p>
          <a:endParaRPr lang="en-US"/>
        </a:p>
      </dgm:t>
    </dgm:pt>
    <dgm:pt modelId="{D0D23C46-722A-4D4E-A02D-04A0EBC96128}" type="pres">
      <dgm:prSet presAssocID="{79D619A8-042F-4322-BDB3-BD067454977D}" presName="descendantText" presStyleLbl="alignAcc1" presStyleIdx="4" presStyleCnt="6">
        <dgm:presLayoutVars>
          <dgm:bulletEnabled val="1"/>
        </dgm:presLayoutVars>
      </dgm:prSet>
      <dgm:spPr/>
      <dgm:t>
        <a:bodyPr/>
        <a:lstStyle/>
        <a:p>
          <a:endParaRPr lang="en-US"/>
        </a:p>
      </dgm:t>
    </dgm:pt>
    <dgm:pt modelId="{EB8F414A-229E-42CD-BC62-4ABDDB179B4E}" type="pres">
      <dgm:prSet presAssocID="{59965506-7777-4026-903D-F7C59C01EC54}" presName="sp" presStyleCnt="0"/>
      <dgm:spPr/>
    </dgm:pt>
    <dgm:pt modelId="{7CCFE96C-5D61-4B9A-BE43-DEDB4716534F}" type="pres">
      <dgm:prSet presAssocID="{AFD806B1-6D8F-437B-B6D4-E941D1BF9FFB}" presName="composite" presStyleCnt="0"/>
      <dgm:spPr/>
    </dgm:pt>
    <dgm:pt modelId="{CA64DB04-FF3B-4C77-B2EB-79BADD8D2DF3}" type="pres">
      <dgm:prSet presAssocID="{AFD806B1-6D8F-437B-B6D4-E941D1BF9FFB}" presName="parentText" presStyleLbl="alignNode1" presStyleIdx="5" presStyleCnt="6">
        <dgm:presLayoutVars>
          <dgm:chMax val="1"/>
          <dgm:bulletEnabled val="1"/>
        </dgm:presLayoutVars>
      </dgm:prSet>
      <dgm:spPr/>
      <dgm:t>
        <a:bodyPr/>
        <a:lstStyle/>
        <a:p>
          <a:endParaRPr lang="en-US"/>
        </a:p>
      </dgm:t>
    </dgm:pt>
    <dgm:pt modelId="{5670D487-3CAE-4AA5-BC67-F69D6D7D7C12}" type="pres">
      <dgm:prSet presAssocID="{AFD806B1-6D8F-437B-B6D4-E941D1BF9FFB}" presName="descendantText" presStyleLbl="alignAcc1" presStyleIdx="5" presStyleCnt="6">
        <dgm:presLayoutVars>
          <dgm:bulletEnabled val="1"/>
        </dgm:presLayoutVars>
      </dgm:prSet>
      <dgm:spPr/>
      <dgm:t>
        <a:bodyPr/>
        <a:lstStyle/>
        <a:p>
          <a:endParaRPr lang="en-US"/>
        </a:p>
      </dgm:t>
    </dgm:pt>
  </dgm:ptLst>
  <dgm:cxnLst>
    <dgm:cxn modelId="{C6C741B6-F228-4B92-8F58-FC82E6FD4926}" type="presOf" srcId="{79D619A8-042F-4322-BDB3-BD067454977D}" destId="{A3093144-0394-452F-BBF3-C25941FFC38E}" srcOrd="0" destOrd="0" presId="urn:microsoft.com/office/officeart/2005/8/layout/chevron2"/>
    <dgm:cxn modelId="{EEFB5CF1-D532-4ABE-9641-444A1AB48A25}" srcId="{69F2E6DB-D9AA-4007-B018-EA5112D7DF2A}" destId="{0AB4571B-2929-4B04-932D-207FB731F874}" srcOrd="1" destOrd="0" parTransId="{C6343642-4BA3-488C-968B-D5FA02E871A6}" sibTransId="{AD535731-ABB7-4A6C-B116-53BE983E9E1B}"/>
    <dgm:cxn modelId="{5000824B-7901-42FA-97D2-6726B84E9E24}" type="presOf" srcId="{9EDC05FD-7090-4B01-9B76-85ED3DF88843}" destId="{F44DD99F-42B2-45C8-90F4-DF805DB1367D}" srcOrd="0" destOrd="0" presId="urn:microsoft.com/office/officeart/2005/8/layout/chevron2"/>
    <dgm:cxn modelId="{40DD3C5C-901E-4F57-B239-33468B67897C}" type="presOf" srcId="{F4671C38-E2B4-4D3B-B589-6AB15D7E4ED1}" destId="{DD18F15A-8C5F-48B1-9036-F7C014D1CFE2}" srcOrd="0" destOrd="0" presId="urn:microsoft.com/office/officeart/2005/8/layout/chevron2"/>
    <dgm:cxn modelId="{B834C949-AE6D-45E4-9F2B-1A3035BF2101}" srcId="{79D619A8-042F-4322-BDB3-BD067454977D}" destId="{6EEAD681-F8C8-4008-B8D4-D6B2A06F539B}" srcOrd="0" destOrd="0" parTransId="{EE068097-6552-49E0-B917-DA2D819D176A}" sibTransId="{0B7EC6B1-4BB6-4EC3-B25F-658962692528}"/>
    <dgm:cxn modelId="{DEBD7978-F93A-4BF5-9060-0FC1657D1E56}" srcId="{F4671C38-E2B4-4D3B-B589-6AB15D7E4ED1}" destId="{DC80C0F1-6DB6-407C-A8B0-5CEF660DE2DD}" srcOrd="0" destOrd="0" parTransId="{8A7E7BE9-09C2-4B65-9284-D6B454EDF75E}" sibTransId="{D2DF2E05-AB27-4A5E-85B4-AAC939560A07}"/>
    <dgm:cxn modelId="{A0FF150B-736F-4C4C-88F9-0D18BFB80308}" type="presOf" srcId="{AFD806B1-6D8F-437B-B6D4-E941D1BF9FFB}" destId="{CA64DB04-FF3B-4C77-B2EB-79BADD8D2DF3}" srcOrd="0" destOrd="0" presId="urn:microsoft.com/office/officeart/2005/8/layout/chevron2"/>
    <dgm:cxn modelId="{8EF43D4F-CBE4-43C1-8049-E415A47E66AB}" type="presOf" srcId="{0AB4571B-2929-4B04-932D-207FB731F874}" destId="{29F8DBE4-0821-4B14-A877-DC8BC89747C1}" srcOrd="0" destOrd="0" presId="urn:microsoft.com/office/officeart/2005/8/layout/chevron2"/>
    <dgm:cxn modelId="{D547A876-9614-4236-917A-447AEDADCE9F}" srcId="{53B0FFF4-2D89-43C0-AB75-7355436DE284}" destId="{9EDC05FD-7090-4B01-9B76-85ED3DF88843}" srcOrd="0" destOrd="0" parTransId="{764702E8-709B-4914-84B4-5995559ECE29}" sibTransId="{0E217CCA-B7D5-4022-B14E-60B282ABC21B}"/>
    <dgm:cxn modelId="{F23F6046-DBC2-4278-81C3-227D5529D2C0}" type="presOf" srcId="{1C0131AF-4B5D-4959-B766-89031130B63D}" destId="{F5C7A672-F485-404E-B02E-399FCEA9415A}" srcOrd="0" destOrd="0" presId="urn:microsoft.com/office/officeart/2005/8/layout/chevron2"/>
    <dgm:cxn modelId="{16EB932E-9174-4727-AE3E-2E874B78434C}" srcId="{69F2E6DB-D9AA-4007-B018-EA5112D7DF2A}" destId="{AFD806B1-6D8F-437B-B6D4-E941D1BF9FFB}" srcOrd="5" destOrd="0" parTransId="{8BC97B2E-142B-46E2-94C2-E2B2BEB2A49D}" sibTransId="{CBB04F19-36F1-451C-8BAA-BB18AA4225EB}"/>
    <dgm:cxn modelId="{9FCCD9BF-0B45-4FC9-BF41-003A6E78A4CB}" type="presOf" srcId="{EE77898A-D680-4DF5-AB19-878D7F0C39FF}" destId="{BD43CB41-E265-4DAE-9207-8C16FC3A54A1}" srcOrd="0" destOrd="0" presId="urn:microsoft.com/office/officeart/2005/8/layout/chevron2"/>
    <dgm:cxn modelId="{063656A9-C642-403A-99FA-15F2F4D16662}" srcId="{69F2E6DB-D9AA-4007-B018-EA5112D7DF2A}" destId="{EE77898A-D680-4DF5-AB19-878D7F0C39FF}" srcOrd="2" destOrd="0" parTransId="{FF5792BB-F6CE-4F46-A58B-1F022E9FC3FE}" sibTransId="{117735D2-982C-4A84-9919-4730348FEAA3}"/>
    <dgm:cxn modelId="{20866340-CDAF-43F2-A0DB-E2E8E558CB1C}" srcId="{AFD806B1-6D8F-437B-B6D4-E941D1BF9FFB}" destId="{21A9DC43-E371-48F5-A2E1-707156F0C7F1}" srcOrd="0" destOrd="0" parTransId="{81BCF30A-71C5-45F2-B1E4-D95C1347AD59}" sibTransId="{5DAA16E5-AC41-4AB0-8624-58AF95A94026}"/>
    <dgm:cxn modelId="{4E35BBF5-B55A-4D6F-B1BD-0146EB209AAE}" srcId="{0AB4571B-2929-4B04-932D-207FB731F874}" destId="{F470DAC5-C368-41ED-9DD8-30C2B6D282BE}" srcOrd="0" destOrd="0" parTransId="{5A4250AB-E100-4938-B7EE-30B9487AF299}" sibTransId="{841B197C-7632-457E-93CE-DFD449A6B3AB}"/>
    <dgm:cxn modelId="{A2EADD73-CE55-477A-9659-EADA9333FA5E}" type="presOf" srcId="{53B0FFF4-2D89-43C0-AB75-7355436DE284}" destId="{18EAC0A3-8A1D-4F94-8C73-838AB30D4705}" srcOrd="0" destOrd="0" presId="urn:microsoft.com/office/officeart/2005/8/layout/chevron2"/>
    <dgm:cxn modelId="{2CB4B644-3130-4BDB-BD9C-C97E7CC1B4F5}" srcId="{EE77898A-D680-4DF5-AB19-878D7F0C39FF}" destId="{1C0131AF-4B5D-4959-B766-89031130B63D}" srcOrd="0" destOrd="0" parTransId="{46C75231-1D1D-455B-B290-EBA0D4DF2A5B}" sibTransId="{7104F9E8-CEBA-45F3-AD08-4841B0B52D25}"/>
    <dgm:cxn modelId="{F1CB7521-C853-4720-8767-3FFAB0DD721B}" type="presOf" srcId="{69F2E6DB-D9AA-4007-B018-EA5112D7DF2A}" destId="{5A139839-8988-4699-9613-DA2BA84AF9B1}" srcOrd="0" destOrd="0" presId="urn:microsoft.com/office/officeart/2005/8/layout/chevron2"/>
    <dgm:cxn modelId="{203C43B6-D5BD-4E11-BB9B-B581858C4DAE}" srcId="{69F2E6DB-D9AA-4007-B018-EA5112D7DF2A}" destId="{F4671C38-E2B4-4D3B-B589-6AB15D7E4ED1}" srcOrd="3" destOrd="0" parTransId="{BEA5C8C3-A921-4372-9D22-F6A980E85DCD}" sibTransId="{349F4C6D-AFA9-432E-B184-996FE2621322}"/>
    <dgm:cxn modelId="{BB47953C-361A-47DB-904F-8D27780AE3E1}" srcId="{69F2E6DB-D9AA-4007-B018-EA5112D7DF2A}" destId="{79D619A8-042F-4322-BDB3-BD067454977D}" srcOrd="4" destOrd="0" parTransId="{B34A9E0B-D222-4618-B936-7AB6FE09D435}" sibTransId="{59965506-7777-4026-903D-F7C59C01EC54}"/>
    <dgm:cxn modelId="{A5C22F1C-8537-4E0D-AE0B-792E0F0E580F}" type="presOf" srcId="{F470DAC5-C368-41ED-9DD8-30C2B6D282BE}" destId="{97D6B0AF-6D76-42F6-BF46-48BD20CDDD33}" srcOrd="0" destOrd="0" presId="urn:microsoft.com/office/officeart/2005/8/layout/chevron2"/>
    <dgm:cxn modelId="{08811DA7-6439-4899-B66F-D35DA4AEE40A}" type="presOf" srcId="{DC80C0F1-6DB6-407C-A8B0-5CEF660DE2DD}" destId="{263EA3C6-1E33-4CC4-9BA9-3B38A0119581}" srcOrd="0" destOrd="0" presId="urn:microsoft.com/office/officeart/2005/8/layout/chevron2"/>
    <dgm:cxn modelId="{5FAC1F5B-C194-43A4-B0D6-DD14BECD2ED5}" type="presOf" srcId="{21A9DC43-E371-48F5-A2E1-707156F0C7F1}" destId="{5670D487-3CAE-4AA5-BC67-F69D6D7D7C12}" srcOrd="0" destOrd="0" presId="urn:microsoft.com/office/officeart/2005/8/layout/chevron2"/>
    <dgm:cxn modelId="{2EA34C68-C94D-455C-A4E7-99D8A9566600}" type="presOf" srcId="{6EEAD681-F8C8-4008-B8D4-D6B2A06F539B}" destId="{D0D23C46-722A-4D4E-A02D-04A0EBC96128}" srcOrd="0" destOrd="0" presId="urn:microsoft.com/office/officeart/2005/8/layout/chevron2"/>
    <dgm:cxn modelId="{37B6D0AA-C90D-4C60-8B75-9F487EA67534}" srcId="{69F2E6DB-D9AA-4007-B018-EA5112D7DF2A}" destId="{53B0FFF4-2D89-43C0-AB75-7355436DE284}" srcOrd="0" destOrd="0" parTransId="{141C9AB7-1701-4E44-99CF-3225CCE8D8B4}" sibTransId="{85598B92-A4D5-4A2D-8FCA-D08142A1EBDD}"/>
    <dgm:cxn modelId="{991C4267-6DBE-49DE-B20B-E4A22801E587}" type="presParOf" srcId="{5A139839-8988-4699-9613-DA2BA84AF9B1}" destId="{9403398E-626C-428F-95BE-306EB7EF37C6}" srcOrd="0" destOrd="0" presId="urn:microsoft.com/office/officeart/2005/8/layout/chevron2"/>
    <dgm:cxn modelId="{AE061C05-1388-467B-991C-68DC2417B280}" type="presParOf" srcId="{9403398E-626C-428F-95BE-306EB7EF37C6}" destId="{18EAC0A3-8A1D-4F94-8C73-838AB30D4705}" srcOrd="0" destOrd="0" presId="urn:microsoft.com/office/officeart/2005/8/layout/chevron2"/>
    <dgm:cxn modelId="{5EFB14D4-30C5-4311-B20F-0CE0044F7E4E}" type="presParOf" srcId="{9403398E-626C-428F-95BE-306EB7EF37C6}" destId="{F44DD99F-42B2-45C8-90F4-DF805DB1367D}" srcOrd="1" destOrd="0" presId="urn:microsoft.com/office/officeart/2005/8/layout/chevron2"/>
    <dgm:cxn modelId="{5D985EC4-3A76-4BF9-BB4B-10C0035A4575}" type="presParOf" srcId="{5A139839-8988-4699-9613-DA2BA84AF9B1}" destId="{1AD4CB8C-CA28-4FC8-943D-3D4F299E31B6}" srcOrd="1" destOrd="0" presId="urn:microsoft.com/office/officeart/2005/8/layout/chevron2"/>
    <dgm:cxn modelId="{B6760281-D2D5-48F3-BBD1-E0C82C90368F}" type="presParOf" srcId="{5A139839-8988-4699-9613-DA2BA84AF9B1}" destId="{B4474601-2C10-4F44-8C35-DCE4B5F6549D}" srcOrd="2" destOrd="0" presId="urn:microsoft.com/office/officeart/2005/8/layout/chevron2"/>
    <dgm:cxn modelId="{894D552C-B8D3-498C-A800-E2942E3AC5CD}" type="presParOf" srcId="{B4474601-2C10-4F44-8C35-DCE4B5F6549D}" destId="{29F8DBE4-0821-4B14-A877-DC8BC89747C1}" srcOrd="0" destOrd="0" presId="urn:microsoft.com/office/officeart/2005/8/layout/chevron2"/>
    <dgm:cxn modelId="{63C187CA-78AA-438D-ACDA-DAA6D3391C98}" type="presParOf" srcId="{B4474601-2C10-4F44-8C35-DCE4B5F6549D}" destId="{97D6B0AF-6D76-42F6-BF46-48BD20CDDD33}" srcOrd="1" destOrd="0" presId="urn:microsoft.com/office/officeart/2005/8/layout/chevron2"/>
    <dgm:cxn modelId="{EDFD3292-9391-4F80-8D3E-29AE74C3ABFF}" type="presParOf" srcId="{5A139839-8988-4699-9613-DA2BA84AF9B1}" destId="{DC19D277-A891-4234-99E4-BCEEF053A51E}" srcOrd="3" destOrd="0" presId="urn:microsoft.com/office/officeart/2005/8/layout/chevron2"/>
    <dgm:cxn modelId="{B7F82AC2-A246-462C-A231-6BFE533EF69B}" type="presParOf" srcId="{5A139839-8988-4699-9613-DA2BA84AF9B1}" destId="{7BFA4CC1-E8D3-4224-A2A2-52C59AAC9BD8}" srcOrd="4" destOrd="0" presId="urn:microsoft.com/office/officeart/2005/8/layout/chevron2"/>
    <dgm:cxn modelId="{712ED4C9-FBD6-49E7-A7E2-1C13F39EAAC1}" type="presParOf" srcId="{7BFA4CC1-E8D3-4224-A2A2-52C59AAC9BD8}" destId="{BD43CB41-E265-4DAE-9207-8C16FC3A54A1}" srcOrd="0" destOrd="0" presId="urn:microsoft.com/office/officeart/2005/8/layout/chevron2"/>
    <dgm:cxn modelId="{0968B3B1-2259-4D74-9550-457FA98A95D0}" type="presParOf" srcId="{7BFA4CC1-E8D3-4224-A2A2-52C59AAC9BD8}" destId="{F5C7A672-F485-404E-B02E-399FCEA9415A}" srcOrd="1" destOrd="0" presId="urn:microsoft.com/office/officeart/2005/8/layout/chevron2"/>
    <dgm:cxn modelId="{613635C3-5495-4609-AA7B-D9FAF3F24222}" type="presParOf" srcId="{5A139839-8988-4699-9613-DA2BA84AF9B1}" destId="{660BFF32-92CA-4630-9246-1DB2F3E057AB}" srcOrd="5" destOrd="0" presId="urn:microsoft.com/office/officeart/2005/8/layout/chevron2"/>
    <dgm:cxn modelId="{96FF496B-E2DE-4800-B63D-33DCC71C946C}" type="presParOf" srcId="{5A139839-8988-4699-9613-DA2BA84AF9B1}" destId="{111A8DD0-E536-4216-8844-CD4821498066}" srcOrd="6" destOrd="0" presId="urn:microsoft.com/office/officeart/2005/8/layout/chevron2"/>
    <dgm:cxn modelId="{5A0DFD83-484F-4316-8D95-2C2925DB556D}" type="presParOf" srcId="{111A8DD0-E536-4216-8844-CD4821498066}" destId="{DD18F15A-8C5F-48B1-9036-F7C014D1CFE2}" srcOrd="0" destOrd="0" presId="urn:microsoft.com/office/officeart/2005/8/layout/chevron2"/>
    <dgm:cxn modelId="{B174FE28-831C-444F-A5ED-753B85063614}" type="presParOf" srcId="{111A8DD0-E536-4216-8844-CD4821498066}" destId="{263EA3C6-1E33-4CC4-9BA9-3B38A0119581}" srcOrd="1" destOrd="0" presId="urn:microsoft.com/office/officeart/2005/8/layout/chevron2"/>
    <dgm:cxn modelId="{6836A96A-EFF2-4A82-8106-F2053AD47F14}" type="presParOf" srcId="{5A139839-8988-4699-9613-DA2BA84AF9B1}" destId="{7AA9DE9C-8162-432C-A638-F1A6742503A5}" srcOrd="7" destOrd="0" presId="urn:microsoft.com/office/officeart/2005/8/layout/chevron2"/>
    <dgm:cxn modelId="{22154C68-8267-4ADE-A6F8-A7D195F9DD65}" type="presParOf" srcId="{5A139839-8988-4699-9613-DA2BA84AF9B1}" destId="{78619568-2ACB-407D-99D2-AF4D360A86F2}" srcOrd="8" destOrd="0" presId="urn:microsoft.com/office/officeart/2005/8/layout/chevron2"/>
    <dgm:cxn modelId="{A0563365-F033-4789-B0A8-2F86376A32E3}" type="presParOf" srcId="{78619568-2ACB-407D-99D2-AF4D360A86F2}" destId="{A3093144-0394-452F-BBF3-C25941FFC38E}" srcOrd="0" destOrd="0" presId="urn:microsoft.com/office/officeart/2005/8/layout/chevron2"/>
    <dgm:cxn modelId="{5DC9AC49-4F1E-4921-87DA-6C95E98CC3E8}" type="presParOf" srcId="{78619568-2ACB-407D-99D2-AF4D360A86F2}" destId="{D0D23C46-722A-4D4E-A02D-04A0EBC96128}" srcOrd="1" destOrd="0" presId="urn:microsoft.com/office/officeart/2005/8/layout/chevron2"/>
    <dgm:cxn modelId="{EBC4E7AE-E4DC-4999-82E4-54DBB876B85D}" type="presParOf" srcId="{5A139839-8988-4699-9613-DA2BA84AF9B1}" destId="{EB8F414A-229E-42CD-BC62-4ABDDB179B4E}" srcOrd="9" destOrd="0" presId="urn:microsoft.com/office/officeart/2005/8/layout/chevron2"/>
    <dgm:cxn modelId="{739D8A53-4674-4084-9B37-483CC2207493}" type="presParOf" srcId="{5A139839-8988-4699-9613-DA2BA84AF9B1}" destId="{7CCFE96C-5D61-4B9A-BE43-DEDB4716534F}" srcOrd="10" destOrd="0" presId="urn:microsoft.com/office/officeart/2005/8/layout/chevron2"/>
    <dgm:cxn modelId="{926C322F-1DCE-4ACF-ACF9-4189F7B1670C}" type="presParOf" srcId="{7CCFE96C-5D61-4B9A-BE43-DEDB4716534F}" destId="{CA64DB04-FF3B-4C77-B2EB-79BADD8D2DF3}" srcOrd="0" destOrd="0" presId="urn:microsoft.com/office/officeart/2005/8/layout/chevron2"/>
    <dgm:cxn modelId="{B57AFB34-0D74-47F3-9A35-A3D3D0D51C88}" type="presParOf" srcId="{7CCFE96C-5D61-4B9A-BE43-DEDB4716534F}" destId="{5670D487-3CAE-4AA5-BC67-F69D6D7D7C1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AC0A3-8A1D-4F94-8C73-838AB30D4705}">
      <dsp:nvSpPr>
        <dsp:cNvPr id="0" name=""/>
        <dsp:cNvSpPr/>
      </dsp:nvSpPr>
      <dsp:spPr>
        <a:xfrm rot="5400000">
          <a:off x="-174307" y="178687"/>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1</a:t>
          </a:r>
        </a:p>
      </dsp:txBody>
      <dsp:txXfrm rot="-5400000">
        <a:off x="1" y="411098"/>
        <a:ext cx="813435" cy="348615"/>
      </dsp:txXfrm>
    </dsp:sp>
    <dsp:sp modelId="{F44DD99F-42B2-45C8-90F4-DF805DB1367D}">
      <dsp:nvSpPr>
        <dsp:cNvPr id="0" name=""/>
        <dsp:cNvSpPr/>
      </dsp:nvSpPr>
      <dsp:spPr>
        <a:xfrm rot="5400000">
          <a:off x="3969681" y="-3151866"/>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a:solidFill>
                <a:schemeClr val="bg1"/>
              </a:solidFill>
            </a:rPr>
            <a:t>Amira Tarek Ibrahim</a:t>
          </a:r>
        </a:p>
      </dsp:txBody>
      <dsp:txXfrm rot="-5400000">
        <a:off x="813435" y="41252"/>
        <a:ext cx="7030953" cy="681588"/>
      </dsp:txXfrm>
    </dsp:sp>
    <dsp:sp modelId="{29F8DBE4-0821-4B14-A877-DC8BC89747C1}">
      <dsp:nvSpPr>
        <dsp:cNvPr id="0" name=""/>
        <dsp:cNvSpPr/>
      </dsp:nvSpPr>
      <dsp:spPr>
        <a:xfrm rot="5400000">
          <a:off x="-174307" y="1245005"/>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2</a:t>
          </a:r>
        </a:p>
      </dsp:txBody>
      <dsp:txXfrm rot="-5400000">
        <a:off x="1" y="1477416"/>
        <a:ext cx="813435" cy="348615"/>
      </dsp:txXfrm>
    </dsp:sp>
    <dsp:sp modelId="{97D6B0AF-6D76-42F6-BF46-48BD20CDDD33}">
      <dsp:nvSpPr>
        <dsp:cNvPr id="0" name=""/>
        <dsp:cNvSpPr/>
      </dsp:nvSpPr>
      <dsp:spPr>
        <a:xfrm rot="5400000">
          <a:off x="3969681" y="-2085548"/>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a:solidFill>
                <a:schemeClr val="bg1"/>
              </a:solidFill>
            </a:rPr>
            <a:t>Hager Samir Ahmed</a:t>
          </a:r>
        </a:p>
      </dsp:txBody>
      <dsp:txXfrm rot="-5400000">
        <a:off x="813435" y="1107570"/>
        <a:ext cx="7030953" cy="681588"/>
      </dsp:txXfrm>
    </dsp:sp>
    <dsp:sp modelId="{BD43CB41-E265-4DAE-9207-8C16FC3A54A1}">
      <dsp:nvSpPr>
        <dsp:cNvPr id="0" name=""/>
        <dsp:cNvSpPr/>
      </dsp:nvSpPr>
      <dsp:spPr>
        <a:xfrm rot="5400000">
          <a:off x="-174307" y="2311323"/>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3</a:t>
          </a:r>
        </a:p>
      </dsp:txBody>
      <dsp:txXfrm rot="-5400000">
        <a:off x="1" y="2543734"/>
        <a:ext cx="813435" cy="348615"/>
      </dsp:txXfrm>
    </dsp:sp>
    <dsp:sp modelId="{F5C7A672-F485-404E-B02E-399FCEA9415A}">
      <dsp:nvSpPr>
        <dsp:cNvPr id="0" name=""/>
        <dsp:cNvSpPr/>
      </dsp:nvSpPr>
      <dsp:spPr>
        <a:xfrm rot="5400000">
          <a:off x="3969681" y="-1019230"/>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a:solidFill>
                <a:schemeClr val="bg1"/>
              </a:solidFill>
            </a:rPr>
            <a:t>Hasnaa </a:t>
          </a:r>
          <a:r>
            <a:rPr lang="en-US" sz="4100" kern="1200" dirty="0" err="1">
              <a:solidFill>
                <a:schemeClr val="bg1"/>
              </a:solidFill>
            </a:rPr>
            <a:t>AbdElghany</a:t>
          </a:r>
          <a:r>
            <a:rPr lang="en-US" sz="4100" kern="1200" dirty="0">
              <a:solidFill>
                <a:schemeClr val="bg1"/>
              </a:solidFill>
            </a:rPr>
            <a:t> Ali</a:t>
          </a:r>
        </a:p>
      </dsp:txBody>
      <dsp:txXfrm rot="-5400000">
        <a:off x="813435" y="2173888"/>
        <a:ext cx="7030953" cy="681588"/>
      </dsp:txXfrm>
    </dsp:sp>
    <dsp:sp modelId="{DD18F15A-8C5F-48B1-9036-F7C014D1CFE2}">
      <dsp:nvSpPr>
        <dsp:cNvPr id="0" name=""/>
        <dsp:cNvSpPr/>
      </dsp:nvSpPr>
      <dsp:spPr>
        <a:xfrm rot="5400000">
          <a:off x="-174307" y="3377641"/>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4</a:t>
          </a:r>
        </a:p>
      </dsp:txBody>
      <dsp:txXfrm rot="-5400000">
        <a:off x="1" y="3610052"/>
        <a:ext cx="813435" cy="348615"/>
      </dsp:txXfrm>
    </dsp:sp>
    <dsp:sp modelId="{263EA3C6-1E33-4CC4-9BA9-3B38A0119581}">
      <dsp:nvSpPr>
        <dsp:cNvPr id="0" name=""/>
        <dsp:cNvSpPr/>
      </dsp:nvSpPr>
      <dsp:spPr>
        <a:xfrm rot="5400000">
          <a:off x="3969681" y="47087"/>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err="1">
              <a:solidFill>
                <a:schemeClr val="bg1"/>
              </a:solidFill>
            </a:rPr>
            <a:t>Katreen</a:t>
          </a:r>
          <a:r>
            <a:rPr lang="en-US" sz="4100" kern="1200" dirty="0">
              <a:solidFill>
                <a:schemeClr val="bg1"/>
              </a:solidFill>
            </a:rPr>
            <a:t> Ashraf </a:t>
          </a:r>
          <a:r>
            <a:rPr lang="en-US" sz="4100" kern="1200" dirty="0" err="1">
              <a:solidFill>
                <a:schemeClr val="bg1"/>
              </a:solidFill>
            </a:rPr>
            <a:t>Nady</a:t>
          </a:r>
          <a:endParaRPr lang="en-US" sz="4100" kern="1200" dirty="0">
            <a:solidFill>
              <a:schemeClr val="bg1"/>
            </a:solidFill>
          </a:endParaRPr>
        </a:p>
      </dsp:txBody>
      <dsp:txXfrm rot="-5400000">
        <a:off x="813435" y="3240205"/>
        <a:ext cx="7030953" cy="681588"/>
      </dsp:txXfrm>
    </dsp:sp>
    <dsp:sp modelId="{A3093144-0394-452F-BBF3-C25941FFC38E}">
      <dsp:nvSpPr>
        <dsp:cNvPr id="0" name=""/>
        <dsp:cNvSpPr/>
      </dsp:nvSpPr>
      <dsp:spPr>
        <a:xfrm rot="5400000">
          <a:off x="-174307" y="4443959"/>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a:t>5</a:t>
          </a:r>
          <a:endParaRPr lang="en-US" sz="2200" kern="1200" dirty="0"/>
        </a:p>
      </dsp:txBody>
      <dsp:txXfrm rot="-5400000">
        <a:off x="1" y="4676370"/>
        <a:ext cx="813435" cy="348615"/>
      </dsp:txXfrm>
    </dsp:sp>
    <dsp:sp modelId="{D0D23C46-722A-4D4E-A02D-04A0EBC96128}">
      <dsp:nvSpPr>
        <dsp:cNvPr id="0" name=""/>
        <dsp:cNvSpPr/>
      </dsp:nvSpPr>
      <dsp:spPr>
        <a:xfrm rot="5400000">
          <a:off x="3969681" y="1113405"/>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err="1">
              <a:solidFill>
                <a:schemeClr val="bg1"/>
              </a:solidFill>
            </a:rPr>
            <a:t>Omnya</a:t>
          </a:r>
          <a:r>
            <a:rPr lang="en-US" sz="4100" kern="1200" dirty="0">
              <a:solidFill>
                <a:schemeClr val="bg1"/>
              </a:solidFill>
            </a:rPr>
            <a:t> Hassan Mohamed</a:t>
          </a:r>
        </a:p>
      </dsp:txBody>
      <dsp:txXfrm rot="-5400000">
        <a:off x="813435" y="4306523"/>
        <a:ext cx="7030953" cy="681588"/>
      </dsp:txXfrm>
    </dsp:sp>
    <dsp:sp modelId="{CA64DB04-FF3B-4C77-B2EB-79BADD8D2DF3}">
      <dsp:nvSpPr>
        <dsp:cNvPr id="0" name=""/>
        <dsp:cNvSpPr/>
      </dsp:nvSpPr>
      <dsp:spPr>
        <a:xfrm rot="5400000">
          <a:off x="-174307" y="5510277"/>
          <a:ext cx="1162050" cy="813435"/>
        </a:xfrm>
        <a:prstGeom prst="chevron">
          <a:avLst/>
        </a:prstGeom>
        <a:solidFill>
          <a:srgbClr val="1D42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6</a:t>
          </a:r>
        </a:p>
      </dsp:txBody>
      <dsp:txXfrm rot="-5400000">
        <a:off x="1" y="5742688"/>
        <a:ext cx="813435" cy="348615"/>
      </dsp:txXfrm>
    </dsp:sp>
    <dsp:sp modelId="{5670D487-3CAE-4AA5-BC67-F69D6D7D7C12}">
      <dsp:nvSpPr>
        <dsp:cNvPr id="0" name=""/>
        <dsp:cNvSpPr/>
      </dsp:nvSpPr>
      <dsp:spPr>
        <a:xfrm rot="5400000">
          <a:off x="3969681" y="2179724"/>
          <a:ext cx="755332" cy="7067825"/>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1592" tIns="26035" rIns="26035" bIns="26035" numCol="1" spcCol="1270" anchor="ctr" anchorCtr="0">
          <a:noAutofit/>
        </a:bodyPr>
        <a:lstStyle/>
        <a:p>
          <a:pPr marL="285750" lvl="1" indent="-285750" algn="l" defTabSz="1822450">
            <a:lnSpc>
              <a:spcPct val="90000"/>
            </a:lnSpc>
            <a:spcBef>
              <a:spcPct val="0"/>
            </a:spcBef>
            <a:spcAft>
              <a:spcPct val="15000"/>
            </a:spcAft>
            <a:buFontTx/>
            <a:buChar char="••"/>
          </a:pPr>
          <a:r>
            <a:rPr lang="en-US" sz="4100" kern="1200" dirty="0">
              <a:solidFill>
                <a:schemeClr val="bg1"/>
              </a:solidFill>
            </a:rPr>
            <a:t>Yara Khaled </a:t>
          </a:r>
          <a:r>
            <a:rPr lang="en-US" sz="4100" kern="1200" dirty="0" err="1">
              <a:solidFill>
                <a:schemeClr val="bg1"/>
              </a:solidFill>
            </a:rPr>
            <a:t>Fawzy</a:t>
          </a:r>
          <a:endParaRPr lang="en-US" sz="4100" kern="1200" dirty="0">
            <a:solidFill>
              <a:schemeClr val="bg1"/>
            </a:solidFill>
          </a:endParaRPr>
        </a:p>
      </dsp:txBody>
      <dsp:txXfrm rot="-5400000">
        <a:off x="813435" y="5372842"/>
        <a:ext cx="7030953" cy="6815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341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280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5" y="1386126"/>
            <a:ext cx="6999990" cy="2112050"/>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Digital Transformation of HR Processes for </a:t>
            </a:r>
            <a:r>
              <a:rPr lang="en-US" sz="4400" dirty="0" err="1">
                <a:solidFill>
                  <a:srgbClr val="FFD9BE"/>
                </a:solidFill>
                <a:latin typeface="Quattrocento" pitchFamily="34" charset="0"/>
                <a:ea typeface="Quattrocento" pitchFamily="34" charset="-122"/>
                <a:cs typeface="Quattrocento" pitchFamily="34" charset="-120"/>
              </a:rPr>
              <a:t>Tawsila</a:t>
            </a:r>
            <a:r>
              <a:rPr lang="en-US" sz="4400" dirty="0">
                <a:solidFill>
                  <a:srgbClr val="FFD9BE"/>
                </a:solidFill>
                <a:latin typeface="Quattrocento" pitchFamily="34" charset="0"/>
                <a:ea typeface="Quattrocento" pitchFamily="34" charset="-122"/>
                <a:cs typeface="Quattrocento" pitchFamily="34" charset="-120"/>
              </a:rPr>
              <a:t> Shipping Company </a:t>
            </a:r>
            <a:endParaRPr lang="en-US" sz="4400" dirty="0"/>
          </a:p>
        </p:txBody>
      </p:sp>
      <p:sp>
        <p:nvSpPr>
          <p:cNvPr id="4" name="Text 1"/>
          <p:cNvSpPr/>
          <p:nvPr/>
        </p:nvSpPr>
        <p:spPr>
          <a:xfrm>
            <a:off x="837724" y="3857149"/>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In today's rapidly evolving shipping industry, adopting digital transformation is no longer a choice but a necessity. This presentation explores how a shipping company can leverage Oracle solutions to streamline and optimize its HR processes, leading to a more efficient, secure, and data-driven approach to managing its workforce.</a:t>
            </a:r>
            <a:endParaRPr lang="en-US" sz="1850" dirty="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6294" y="650200"/>
            <a:ext cx="8947428" cy="694373"/>
          </a:xfrm>
          <a:prstGeom prst="rect">
            <a:avLst/>
          </a:prstGeom>
          <a:noFill/>
          <a:ln/>
        </p:spPr>
        <p:txBody>
          <a:bodyPr wrap="none" lIns="0" tIns="0" rIns="0" bIns="0" rtlCol="0" anchor="t"/>
          <a:lstStyle/>
          <a:p>
            <a:pPr marL="0" indent="0">
              <a:lnSpc>
                <a:spcPts val="5450"/>
              </a:lnSpc>
              <a:buNone/>
            </a:pPr>
            <a:r>
              <a:rPr lang="en-US" sz="4350" dirty="0">
                <a:solidFill>
                  <a:srgbClr val="FFD9BE"/>
                </a:solidFill>
                <a:latin typeface="Quattrocento" pitchFamily="34" charset="0"/>
                <a:ea typeface="Quattrocento" pitchFamily="34" charset="-122"/>
                <a:cs typeface="Quattrocento" pitchFamily="34" charset="-120"/>
              </a:rPr>
              <a:t>Defining Positions, Grades, and Jobs</a:t>
            </a:r>
            <a:endParaRPr lang="en-US" sz="4350" dirty="0"/>
          </a:p>
        </p:txBody>
      </p:sp>
      <p:sp>
        <p:nvSpPr>
          <p:cNvPr id="3" name="Shape 1"/>
          <p:cNvSpPr/>
          <p:nvPr/>
        </p:nvSpPr>
        <p:spPr>
          <a:xfrm>
            <a:off x="826294" y="1816775"/>
            <a:ext cx="2162889" cy="1716286"/>
          </a:xfrm>
          <a:prstGeom prst="roundRect">
            <a:avLst>
              <a:gd name="adj" fmla="val 2063"/>
            </a:avLst>
          </a:prstGeom>
          <a:solidFill>
            <a:srgbClr val="315251"/>
          </a:solidFill>
          <a:ln/>
        </p:spPr>
      </p:sp>
      <p:sp>
        <p:nvSpPr>
          <p:cNvPr id="4" name="Text 2"/>
          <p:cNvSpPr/>
          <p:nvPr/>
        </p:nvSpPr>
        <p:spPr>
          <a:xfrm>
            <a:off x="1062395" y="2438757"/>
            <a:ext cx="104537" cy="472202"/>
          </a:xfrm>
          <a:prstGeom prst="rect">
            <a:avLst/>
          </a:prstGeom>
          <a:noFill/>
          <a:ln/>
        </p:spPr>
        <p:txBody>
          <a:bodyPr wrap="none" lIns="0" tIns="0" rIns="0" bIns="0" rtlCol="0" anchor="t"/>
          <a:lstStyle/>
          <a:p>
            <a:pPr marL="0" indent="0" algn="ctr">
              <a:lnSpc>
                <a:spcPts val="37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5" name="Text 3"/>
          <p:cNvSpPr/>
          <p:nvPr/>
        </p:nvSpPr>
        <p:spPr>
          <a:xfrm>
            <a:off x="3225284" y="2052876"/>
            <a:ext cx="2777609" cy="347186"/>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Position Creation</a:t>
            </a:r>
            <a:endParaRPr lang="en-US" sz="2150" dirty="0"/>
          </a:p>
        </p:txBody>
      </p:sp>
      <p:sp>
        <p:nvSpPr>
          <p:cNvPr id="6" name="Text 4"/>
          <p:cNvSpPr/>
          <p:nvPr/>
        </p:nvSpPr>
        <p:spPr>
          <a:xfrm>
            <a:off x="3225284" y="2541627"/>
            <a:ext cx="10342721" cy="755333"/>
          </a:xfrm>
          <a:prstGeom prst="rect">
            <a:avLst/>
          </a:prstGeom>
          <a:noFill/>
          <a:ln/>
        </p:spPr>
        <p:txBody>
          <a:bodyPr wrap="squar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Establish a comprehensive list of positions within the shipping company, ensuring all necessary roles are accounted for.</a:t>
            </a:r>
            <a:endParaRPr lang="en-US" sz="1850" dirty="0"/>
          </a:p>
        </p:txBody>
      </p:sp>
      <p:sp>
        <p:nvSpPr>
          <p:cNvPr id="7" name="Shape 5"/>
          <p:cNvSpPr/>
          <p:nvPr/>
        </p:nvSpPr>
        <p:spPr>
          <a:xfrm>
            <a:off x="3107174" y="3517821"/>
            <a:ext cx="10578941" cy="15240"/>
          </a:xfrm>
          <a:prstGeom prst="roundRect">
            <a:avLst>
              <a:gd name="adj" fmla="val 232384"/>
            </a:avLst>
          </a:prstGeom>
          <a:solidFill>
            <a:srgbClr val="4A6B6A"/>
          </a:solidFill>
          <a:ln/>
        </p:spPr>
      </p:sp>
      <p:sp>
        <p:nvSpPr>
          <p:cNvPr id="8" name="Shape 6"/>
          <p:cNvSpPr/>
          <p:nvPr/>
        </p:nvSpPr>
        <p:spPr>
          <a:xfrm>
            <a:off x="826294" y="3651052"/>
            <a:ext cx="4325898" cy="1716286"/>
          </a:xfrm>
          <a:prstGeom prst="roundRect">
            <a:avLst>
              <a:gd name="adj" fmla="val 2063"/>
            </a:avLst>
          </a:prstGeom>
          <a:solidFill>
            <a:srgbClr val="315251"/>
          </a:solidFill>
          <a:ln/>
        </p:spPr>
      </p:sp>
      <p:sp>
        <p:nvSpPr>
          <p:cNvPr id="9" name="Text 7"/>
          <p:cNvSpPr/>
          <p:nvPr/>
        </p:nvSpPr>
        <p:spPr>
          <a:xfrm>
            <a:off x="1062395" y="4273034"/>
            <a:ext cx="158234" cy="472202"/>
          </a:xfrm>
          <a:prstGeom prst="rect">
            <a:avLst/>
          </a:prstGeom>
          <a:noFill/>
          <a:ln/>
        </p:spPr>
        <p:txBody>
          <a:bodyPr wrap="none" lIns="0" tIns="0" rIns="0" bIns="0" rtlCol="0" anchor="t"/>
          <a:lstStyle/>
          <a:p>
            <a:pPr marL="0" indent="0" algn="ctr">
              <a:lnSpc>
                <a:spcPts val="37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0" name="Text 8"/>
          <p:cNvSpPr/>
          <p:nvPr/>
        </p:nvSpPr>
        <p:spPr>
          <a:xfrm>
            <a:off x="5388293" y="3887153"/>
            <a:ext cx="2777609" cy="347186"/>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Grade Structure</a:t>
            </a:r>
            <a:endParaRPr lang="en-US" sz="2150" dirty="0"/>
          </a:p>
        </p:txBody>
      </p:sp>
      <p:sp>
        <p:nvSpPr>
          <p:cNvPr id="11" name="Text 9"/>
          <p:cNvSpPr/>
          <p:nvPr/>
        </p:nvSpPr>
        <p:spPr>
          <a:xfrm>
            <a:off x="5388293" y="4375904"/>
            <a:ext cx="8179713" cy="755333"/>
          </a:xfrm>
          <a:prstGeom prst="rect">
            <a:avLst/>
          </a:prstGeom>
          <a:noFill/>
          <a:ln/>
        </p:spPr>
        <p:txBody>
          <a:bodyPr wrap="squar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Implement a clear grade structure, assigning positions to appropriate levels based on responsibilities and experience.</a:t>
            </a:r>
            <a:endParaRPr lang="en-US" sz="1850" dirty="0"/>
          </a:p>
        </p:txBody>
      </p:sp>
      <p:sp>
        <p:nvSpPr>
          <p:cNvPr id="12" name="Shape 10"/>
          <p:cNvSpPr/>
          <p:nvPr/>
        </p:nvSpPr>
        <p:spPr>
          <a:xfrm>
            <a:off x="5270182" y="5352098"/>
            <a:ext cx="8415933" cy="15240"/>
          </a:xfrm>
          <a:prstGeom prst="roundRect">
            <a:avLst>
              <a:gd name="adj" fmla="val 232384"/>
            </a:avLst>
          </a:prstGeom>
          <a:solidFill>
            <a:srgbClr val="4A6B6A"/>
          </a:solidFill>
          <a:ln/>
        </p:spPr>
      </p:sp>
      <p:sp>
        <p:nvSpPr>
          <p:cNvPr id="13" name="Shape 11"/>
          <p:cNvSpPr/>
          <p:nvPr/>
        </p:nvSpPr>
        <p:spPr>
          <a:xfrm>
            <a:off x="826294" y="5485328"/>
            <a:ext cx="6488906" cy="2093952"/>
          </a:xfrm>
          <a:prstGeom prst="roundRect">
            <a:avLst>
              <a:gd name="adj" fmla="val 1691"/>
            </a:avLst>
          </a:prstGeom>
          <a:solidFill>
            <a:srgbClr val="315251"/>
          </a:solidFill>
          <a:ln/>
        </p:spPr>
      </p:sp>
      <p:sp>
        <p:nvSpPr>
          <p:cNvPr id="14" name="Text 12"/>
          <p:cNvSpPr/>
          <p:nvPr/>
        </p:nvSpPr>
        <p:spPr>
          <a:xfrm>
            <a:off x="1062395" y="6296144"/>
            <a:ext cx="160615" cy="472202"/>
          </a:xfrm>
          <a:prstGeom prst="rect">
            <a:avLst/>
          </a:prstGeom>
          <a:noFill/>
          <a:ln/>
        </p:spPr>
        <p:txBody>
          <a:bodyPr wrap="none" lIns="0" tIns="0" rIns="0" bIns="0" rtlCol="0" anchor="t"/>
          <a:lstStyle/>
          <a:p>
            <a:pPr marL="0" indent="0" algn="ctr">
              <a:lnSpc>
                <a:spcPts val="37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5" name="Text 13"/>
          <p:cNvSpPr/>
          <p:nvPr/>
        </p:nvSpPr>
        <p:spPr>
          <a:xfrm>
            <a:off x="7551301" y="5721429"/>
            <a:ext cx="2777609" cy="347186"/>
          </a:xfrm>
          <a:prstGeom prst="rect">
            <a:avLst/>
          </a:prstGeom>
          <a:noFill/>
          <a:ln/>
        </p:spPr>
        <p:txBody>
          <a:bodyPr wrap="none" lIns="0" tIns="0" rIns="0" bIns="0" rtlCol="0" anchor="t"/>
          <a:lstStyle/>
          <a:p>
            <a:pPr marL="0" indent="0" algn="l">
              <a:lnSpc>
                <a:spcPts val="2700"/>
              </a:lnSpc>
              <a:buNone/>
            </a:pPr>
            <a:r>
              <a:rPr lang="en-US" sz="2150" dirty="0">
                <a:solidFill>
                  <a:srgbClr val="F9EEE7"/>
                </a:solidFill>
                <a:latin typeface="Quattrocento" pitchFamily="34" charset="0"/>
                <a:ea typeface="Quattrocento" pitchFamily="34" charset="-122"/>
                <a:cs typeface="Quattrocento" pitchFamily="34" charset="-120"/>
              </a:rPr>
              <a:t>Job Descriptions</a:t>
            </a:r>
            <a:endParaRPr lang="en-US" sz="2150" dirty="0"/>
          </a:p>
        </p:txBody>
      </p:sp>
      <p:sp>
        <p:nvSpPr>
          <p:cNvPr id="16" name="Text 14"/>
          <p:cNvSpPr/>
          <p:nvPr/>
        </p:nvSpPr>
        <p:spPr>
          <a:xfrm>
            <a:off x="7551301" y="6210181"/>
            <a:ext cx="6016704" cy="1132999"/>
          </a:xfrm>
          <a:prstGeom prst="rect">
            <a:avLst/>
          </a:prstGeom>
          <a:noFill/>
          <a:ln/>
        </p:spPr>
        <p:txBody>
          <a:bodyPr wrap="square" lIns="0" tIns="0" rIns="0" bIns="0" rtlCol="0" anchor="t"/>
          <a:lstStyle/>
          <a:p>
            <a:pPr marL="0" indent="0" algn="l">
              <a:lnSpc>
                <a:spcPts val="2950"/>
              </a:lnSpc>
              <a:buNone/>
            </a:pPr>
            <a:r>
              <a:rPr lang="en-US" sz="1850" dirty="0">
                <a:solidFill>
                  <a:srgbClr val="F9EEE7"/>
                </a:solidFill>
                <a:latin typeface="Quattrocento" pitchFamily="34" charset="0"/>
                <a:ea typeface="Quattrocento" pitchFamily="34" charset="-122"/>
                <a:cs typeface="Quattrocento" pitchFamily="34" charset="-120"/>
              </a:rPr>
              <a:t>Develop detailed job descriptions for each position, outlining responsibilities, qualifications, and reporting relationships.</a:t>
            </a:r>
            <a:endParaRPr lang="en-US" sz="1850" dirty="0"/>
          </a:p>
        </p:txBody>
      </p:sp>
      <p:sp>
        <p:nvSpPr>
          <p:cNvPr id="17" name="Rectangle 16">
            <a:extLst>
              <a:ext uri="{FF2B5EF4-FFF2-40B4-BE49-F238E27FC236}">
                <a16:creationId xmlns:a16="http://schemas.microsoft.com/office/drawing/2014/main" xmlns="" id="{07BB7F4C-4816-6E08-F996-ED961B49F7E2}"/>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27194" y="503396"/>
            <a:ext cx="7862411" cy="1076801"/>
          </a:xfrm>
          <a:prstGeom prst="rect">
            <a:avLst/>
          </a:prstGeom>
          <a:noFill/>
          <a:ln/>
        </p:spPr>
        <p:txBody>
          <a:bodyPr wrap="square" lIns="0" tIns="0" rIns="0" bIns="0" rtlCol="0" anchor="t"/>
          <a:lstStyle/>
          <a:p>
            <a:pPr marL="0" indent="0">
              <a:lnSpc>
                <a:spcPts val="4200"/>
              </a:lnSpc>
              <a:buNone/>
            </a:pPr>
            <a:r>
              <a:rPr lang="en-US" sz="3350" dirty="0">
                <a:solidFill>
                  <a:srgbClr val="FFD9BE"/>
                </a:solidFill>
                <a:latin typeface="Quattrocento" pitchFamily="34" charset="0"/>
                <a:ea typeface="Quattrocento" pitchFamily="34" charset="-122"/>
                <a:cs typeface="Quattrocento" pitchFamily="34" charset="-120"/>
              </a:rPr>
              <a:t>Constructing the Organizational Hierarchy</a:t>
            </a:r>
            <a:endParaRPr lang="en-US" sz="3350" dirty="0"/>
          </a:p>
        </p:txBody>
      </p:sp>
      <p:sp>
        <p:nvSpPr>
          <p:cNvPr id="4" name="Shape 1"/>
          <p:cNvSpPr/>
          <p:nvPr/>
        </p:nvSpPr>
        <p:spPr>
          <a:xfrm>
            <a:off x="6390323" y="1854756"/>
            <a:ext cx="22860" cy="5872043"/>
          </a:xfrm>
          <a:prstGeom prst="roundRect">
            <a:avLst>
              <a:gd name="adj" fmla="val 120136"/>
            </a:avLst>
          </a:prstGeom>
          <a:solidFill>
            <a:srgbClr val="4A6B6A"/>
          </a:solidFill>
          <a:ln/>
        </p:spPr>
      </p:sp>
      <p:sp>
        <p:nvSpPr>
          <p:cNvPr id="5" name="Shape 2"/>
          <p:cNvSpPr/>
          <p:nvPr/>
        </p:nvSpPr>
        <p:spPr>
          <a:xfrm>
            <a:off x="6584811" y="2255044"/>
            <a:ext cx="640794" cy="22860"/>
          </a:xfrm>
          <a:prstGeom prst="roundRect">
            <a:avLst>
              <a:gd name="adj" fmla="val 120136"/>
            </a:avLst>
          </a:prstGeom>
          <a:solidFill>
            <a:srgbClr val="4A6B6A"/>
          </a:solidFill>
          <a:ln/>
        </p:spPr>
      </p:sp>
      <p:sp>
        <p:nvSpPr>
          <p:cNvPr id="6" name="Shape 3"/>
          <p:cNvSpPr/>
          <p:nvPr/>
        </p:nvSpPr>
        <p:spPr>
          <a:xfrm>
            <a:off x="6195834" y="2060615"/>
            <a:ext cx="411837" cy="411837"/>
          </a:xfrm>
          <a:prstGeom prst="roundRect">
            <a:avLst>
              <a:gd name="adj" fmla="val 6668"/>
            </a:avLst>
          </a:prstGeom>
          <a:solidFill>
            <a:srgbClr val="315251"/>
          </a:solidFill>
          <a:ln/>
        </p:spPr>
      </p:sp>
      <p:sp>
        <p:nvSpPr>
          <p:cNvPr id="7" name="Text 4"/>
          <p:cNvSpPr/>
          <p:nvPr/>
        </p:nvSpPr>
        <p:spPr>
          <a:xfrm>
            <a:off x="6355973" y="2137291"/>
            <a:ext cx="91559" cy="258485"/>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1</a:t>
            </a:r>
            <a:endParaRPr lang="en-US" sz="2000" dirty="0"/>
          </a:p>
        </p:txBody>
      </p:sp>
      <p:sp>
        <p:nvSpPr>
          <p:cNvPr id="8" name="Text 5"/>
          <p:cNvSpPr/>
          <p:nvPr/>
        </p:nvSpPr>
        <p:spPr>
          <a:xfrm>
            <a:off x="7408664" y="2037755"/>
            <a:ext cx="2153960" cy="269200"/>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Role Definition</a:t>
            </a:r>
            <a:endParaRPr lang="en-US" sz="1650" dirty="0"/>
          </a:p>
        </p:txBody>
      </p:sp>
      <p:sp>
        <p:nvSpPr>
          <p:cNvPr id="9" name="Text 6"/>
          <p:cNvSpPr/>
          <p:nvPr/>
        </p:nvSpPr>
        <p:spPr>
          <a:xfrm>
            <a:off x="7408664" y="2416731"/>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Clearly define the roles and responsibilities of each position within the hierarchy, ensuring clarity and accountability.</a:t>
            </a:r>
            <a:endParaRPr lang="en-US" sz="1400" dirty="0"/>
          </a:p>
        </p:txBody>
      </p:sp>
      <p:sp>
        <p:nvSpPr>
          <p:cNvPr id="10" name="Shape 7"/>
          <p:cNvSpPr/>
          <p:nvPr/>
        </p:nvSpPr>
        <p:spPr>
          <a:xfrm>
            <a:off x="6584811" y="3768804"/>
            <a:ext cx="640794" cy="22860"/>
          </a:xfrm>
          <a:prstGeom prst="roundRect">
            <a:avLst>
              <a:gd name="adj" fmla="val 120136"/>
            </a:avLst>
          </a:prstGeom>
          <a:solidFill>
            <a:srgbClr val="4A6B6A"/>
          </a:solidFill>
          <a:ln/>
        </p:spPr>
      </p:sp>
      <p:sp>
        <p:nvSpPr>
          <p:cNvPr id="11" name="Shape 8"/>
          <p:cNvSpPr/>
          <p:nvPr/>
        </p:nvSpPr>
        <p:spPr>
          <a:xfrm>
            <a:off x="6195834" y="3574375"/>
            <a:ext cx="411837" cy="411837"/>
          </a:xfrm>
          <a:prstGeom prst="roundRect">
            <a:avLst>
              <a:gd name="adj" fmla="val 6668"/>
            </a:avLst>
          </a:prstGeom>
          <a:solidFill>
            <a:srgbClr val="315251"/>
          </a:solidFill>
          <a:ln/>
        </p:spPr>
      </p:sp>
      <p:sp>
        <p:nvSpPr>
          <p:cNvPr id="12" name="Text 9"/>
          <p:cNvSpPr/>
          <p:nvPr/>
        </p:nvSpPr>
        <p:spPr>
          <a:xfrm>
            <a:off x="6332399" y="3651052"/>
            <a:ext cx="138589" cy="258485"/>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2</a:t>
            </a:r>
            <a:endParaRPr lang="en-US" sz="2000" dirty="0"/>
          </a:p>
        </p:txBody>
      </p:sp>
      <p:sp>
        <p:nvSpPr>
          <p:cNvPr id="13" name="Text 10"/>
          <p:cNvSpPr/>
          <p:nvPr/>
        </p:nvSpPr>
        <p:spPr>
          <a:xfrm>
            <a:off x="7408664" y="3551515"/>
            <a:ext cx="2153960" cy="269200"/>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Reporting Structure</a:t>
            </a:r>
            <a:endParaRPr lang="en-US" sz="1650" dirty="0"/>
          </a:p>
        </p:txBody>
      </p:sp>
      <p:sp>
        <p:nvSpPr>
          <p:cNvPr id="14" name="Text 11"/>
          <p:cNvSpPr/>
          <p:nvPr/>
        </p:nvSpPr>
        <p:spPr>
          <a:xfrm>
            <a:off x="7408664" y="3930491"/>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Establish clear reporting lines, identifying who reports to whom, to optimize communication and decision-making.</a:t>
            </a:r>
            <a:endParaRPr lang="en-US" sz="1400" dirty="0"/>
          </a:p>
        </p:txBody>
      </p:sp>
      <p:sp>
        <p:nvSpPr>
          <p:cNvPr id="15" name="Shape 12"/>
          <p:cNvSpPr/>
          <p:nvPr/>
        </p:nvSpPr>
        <p:spPr>
          <a:xfrm>
            <a:off x="6584811" y="5282565"/>
            <a:ext cx="640794" cy="22860"/>
          </a:xfrm>
          <a:prstGeom prst="roundRect">
            <a:avLst>
              <a:gd name="adj" fmla="val 120136"/>
            </a:avLst>
          </a:prstGeom>
          <a:solidFill>
            <a:srgbClr val="4A6B6A"/>
          </a:solidFill>
          <a:ln/>
        </p:spPr>
      </p:sp>
      <p:sp>
        <p:nvSpPr>
          <p:cNvPr id="16" name="Shape 13"/>
          <p:cNvSpPr/>
          <p:nvPr/>
        </p:nvSpPr>
        <p:spPr>
          <a:xfrm>
            <a:off x="6195834" y="5088136"/>
            <a:ext cx="411837" cy="411837"/>
          </a:xfrm>
          <a:prstGeom prst="roundRect">
            <a:avLst>
              <a:gd name="adj" fmla="val 6668"/>
            </a:avLst>
          </a:prstGeom>
          <a:solidFill>
            <a:srgbClr val="315251"/>
          </a:solidFill>
          <a:ln/>
        </p:spPr>
      </p:sp>
      <p:sp>
        <p:nvSpPr>
          <p:cNvPr id="17" name="Text 14"/>
          <p:cNvSpPr/>
          <p:nvPr/>
        </p:nvSpPr>
        <p:spPr>
          <a:xfrm>
            <a:off x="6331446" y="5164812"/>
            <a:ext cx="140613" cy="258485"/>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3</a:t>
            </a:r>
            <a:endParaRPr lang="en-US" sz="2000" dirty="0"/>
          </a:p>
        </p:txBody>
      </p:sp>
      <p:sp>
        <p:nvSpPr>
          <p:cNvPr id="18" name="Text 15"/>
          <p:cNvSpPr/>
          <p:nvPr/>
        </p:nvSpPr>
        <p:spPr>
          <a:xfrm>
            <a:off x="7408664" y="5065276"/>
            <a:ext cx="2153960" cy="269200"/>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Span of Control</a:t>
            </a:r>
            <a:endParaRPr lang="en-US" sz="1650" dirty="0"/>
          </a:p>
        </p:txBody>
      </p:sp>
      <p:sp>
        <p:nvSpPr>
          <p:cNvPr id="19" name="Text 16"/>
          <p:cNvSpPr/>
          <p:nvPr/>
        </p:nvSpPr>
        <p:spPr>
          <a:xfrm>
            <a:off x="7408664" y="5444252"/>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Determine the appropriate number of direct reports for each manager, balancing efficiency and effective supervision.</a:t>
            </a:r>
            <a:endParaRPr lang="en-US" sz="1400" dirty="0"/>
          </a:p>
        </p:txBody>
      </p:sp>
      <p:sp>
        <p:nvSpPr>
          <p:cNvPr id="20" name="Shape 17"/>
          <p:cNvSpPr/>
          <p:nvPr/>
        </p:nvSpPr>
        <p:spPr>
          <a:xfrm>
            <a:off x="6584811" y="6796326"/>
            <a:ext cx="640794" cy="22860"/>
          </a:xfrm>
          <a:prstGeom prst="roundRect">
            <a:avLst>
              <a:gd name="adj" fmla="val 120136"/>
            </a:avLst>
          </a:prstGeom>
          <a:solidFill>
            <a:srgbClr val="4A6B6A"/>
          </a:solidFill>
          <a:ln/>
        </p:spPr>
      </p:sp>
      <p:sp>
        <p:nvSpPr>
          <p:cNvPr id="21" name="Shape 18"/>
          <p:cNvSpPr/>
          <p:nvPr/>
        </p:nvSpPr>
        <p:spPr>
          <a:xfrm>
            <a:off x="6195834" y="6601897"/>
            <a:ext cx="411837" cy="411837"/>
          </a:xfrm>
          <a:prstGeom prst="roundRect">
            <a:avLst>
              <a:gd name="adj" fmla="val 6668"/>
            </a:avLst>
          </a:prstGeom>
          <a:solidFill>
            <a:srgbClr val="315251"/>
          </a:solidFill>
          <a:ln/>
        </p:spPr>
      </p:sp>
      <p:sp>
        <p:nvSpPr>
          <p:cNvPr id="22" name="Text 19"/>
          <p:cNvSpPr/>
          <p:nvPr/>
        </p:nvSpPr>
        <p:spPr>
          <a:xfrm>
            <a:off x="6336090" y="6678573"/>
            <a:ext cx="131326" cy="258485"/>
          </a:xfrm>
          <a:prstGeom prst="rect">
            <a:avLst/>
          </a:prstGeom>
          <a:noFill/>
          <a:ln/>
        </p:spPr>
        <p:txBody>
          <a:bodyPr wrap="none" lIns="0" tIns="0" rIns="0" bIns="0" rtlCol="0" anchor="t"/>
          <a:lstStyle/>
          <a:p>
            <a:pPr marL="0" indent="0" algn="ctr">
              <a:lnSpc>
                <a:spcPts val="2000"/>
              </a:lnSpc>
              <a:buNone/>
            </a:pPr>
            <a:r>
              <a:rPr lang="en-US" sz="2000" dirty="0">
                <a:solidFill>
                  <a:srgbClr val="F9EEE7"/>
                </a:solidFill>
                <a:latin typeface="Quattrocento" pitchFamily="34" charset="0"/>
                <a:ea typeface="Quattrocento" pitchFamily="34" charset="-122"/>
                <a:cs typeface="Quattrocento" pitchFamily="34" charset="-120"/>
              </a:rPr>
              <a:t>4</a:t>
            </a:r>
            <a:endParaRPr lang="en-US" sz="2000" dirty="0"/>
          </a:p>
        </p:txBody>
      </p:sp>
      <p:sp>
        <p:nvSpPr>
          <p:cNvPr id="23" name="Text 20"/>
          <p:cNvSpPr/>
          <p:nvPr/>
        </p:nvSpPr>
        <p:spPr>
          <a:xfrm>
            <a:off x="7408664" y="6579037"/>
            <a:ext cx="2627590" cy="269200"/>
          </a:xfrm>
          <a:prstGeom prst="rect">
            <a:avLst/>
          </a:prstGeom>
          <a:noFill/>
          <a:ln/>
        </p:spPr>
        <p:txBody>
          <a:bodyPr wrap="none" lIns="0" tIns="0" rIns="0" bIns="0" rtlCol="0" anchor="t"/>
          <a:lstStyle/>
          <a:p>
            <a:pPr marL="0" indent="0" algn="l">
              <a:lnSpc>
                <a:spcPts val="2100"/>
              </a:lnSpc>
              <a:buNone/>
            </a:pPr>
            <a:r>
              <a:rPr lang="en-US" sz="1650" dirty="0">
                <a:solidFill>
                  <a:srgbClr val="F9EEE7"/>
                </a:solidFill>
                <a:latin typeface="Quattrocento" pitchFamily="34" charset="0"/>
                <a:ea typeface="Quattrocento" pitchFamily="34" charset="-122"/>
                <a:cs typeface="Quattrocento" pitchFamily="34" charset="-120"/>
              </a:rPr>
              <a:t>Decision-Making Authority</a:t>
            </a:r>
            <a:endParaRPr lang="en-US" sz="1650" dirty="0"/>
          </a:p>
        </p:txBody>
      </p:sp>
      <p:sp>
        <p:nvSpPr>
          <p:cNvPr id="24" name="Text 21"/>
          <p:cNvSpPr/>
          <p:nvPr/>
        </p:nvSpPr>
        <p:spPr>
          <a:xfrm>
            <a:off x="7408664" y="6958013"/>
            <a:ext cx="6580942" cy="585788"/>
          </a:xfrm>
          <a:prstGeom prst="rect">
            <a:avLst/>
          </a:prstGeom>
          <a:noFill/>
          <a:ln/>
        </p:spPr>
        <p:txBody>
          <a:bodyPr wrap="square" lIns="0" tIns="0" rIns="0" bIns="0" rtlCol="0" anchor="t"/>
          <a:lstStyle/>
          <a:p>
            <a:pPr marL="0" indent="0" algn="l">
              <a:lnSpc>
                <a:spcPts val="2300"/>
              </a:lnSpc>
              <a:buNone/>
            </a:pPr>
            <a:r>
              <a:rPr lang="en-US" sz="1400" dirty="0">
                <a:solidFill>
                  <a:srgbClr val="F9EEE7"/>
                </a:solidFill>
                <a:latin typeface="Quattrocento" pitchFamily="34" charset="0"/>
                <a:ea typeface="Quattrocento" pitchFamily="34" charset="-122"/>
                <a:cs typeface="Quattrocento" pitchFamily="34" charset="-120"/>
              </a:rPr>
              <a:t>Define the level of decision-making authority for each position, empowering employees and promoting accountability.</a:t>
            </a:r>
            <a:endParaRPr lang="en-US" sz="1400" dirty="0"/>
          </a:p>
        </p:txBody>
      </p:sp>
      <p:sp>
        <p:nvSpPr>
          <p:cNvPr id="25" name="Rectangle 24">
            <a:extLst>
              <a:ext uri="{FF2B5EF4-FFF2-40B4-BE49-F238E27FC236}">
                <a16:creationId xmlns:a16="http://schemas.microsoft.com/office/drawing/2014/main" xmlns="" id="{4DAC231F-5DD7-BC1A-D78E-0BDB9A6FF370}"/>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96846" y="18805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Twasila Company Organizational Chart</a:t>
            </a:r>
            <a:endParaRPr lang="en-US" sz="4400" dirty="0"/>
          </a:p>
        </p:txBody>
      </p:sp>
      <p:sp>
        <p:nvSpPr>
          <p:cNvPr id="4" name="Text 1"/>
          <p:cNvSpPr/>
          <p:nvPr/>
        </p:nvSpPr>
        <p:spPr>
          <a:xfrm>
            <a:off x="396847" y="1718418"/>
            <a:ext cx="4387424" cy="41761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The Twasila Company organizational chart represents the company's structure and its key departments. It is a hierarchical chart that depicts the flow of authority from the CEO down to the various departments and their respective roles. This chart provides a clear visual overview of the company's structure and its different roles and responsibilities.</a:t>
            </a:r>
            <a:endParaRPr lang="en-US" sz="1850" dirty="0"/>
          </a:p>
        </p:txBody>
      </p:sp>
      <p:pic>
        <p:nvPicPr>
          <p:cNvPr id="5" name="Picture 4">
            <a:extLst>
              <a:ext uri="{FF2B5EF4-FFF2-40B4-BE49-F238E27FC236}">
                <a16:creationId xmlns:a16="http://schemas.microsoft.com/office/drawing/2014/main" xmlns="" id="{031497A4-0057-AAEB-85CB-4FA2498F0CFF}"/>
              </a:ext>
            </a:extLst>
          </p:cNvPr>
          <p:cNvPicPr>
            <a:picLocks noChangeAspect="1"/>
          </p:cNvPicPr>
          <p:nvPr/>
        </p:nvPicPr>
        <p:blipFill rotWithShape="1">
          <a:blip r:embed="rId3">
            <a:extLst>
              <a:ext uri="{28A0092B-C50C-407E-A947-70E740481C1C}">
                <a14:useLocalDpi xmlns:a14="http://schemas.microsoft.com/office/drawing/2010/main" val="0"/>
              </a:ext>
            </a:extLst>
          </a:blip>
          <a:srcRect l="1320" t="2783" r="4248" b="5989"/>
          <a:stretch/>
        </p:blipFill>
        <p:spPr>
          <a:xfrm>
            <a:off x="5689699" y="1718418"/>
            <a:ext cx="8810075" cy="5604817"/>
          </a:xfrm>
          <a:prstGeom prst="rect">
            <a:avLst/>
          </a:prstGeom>
        </p:spPr>
      </p:pic>
      <p:sp>
        <p:nvSpPr>
          <p:cNvPr id="6" name="Rectangle 5">
            <a:extLst>
              <a:ext uri="{FF2B5EF4-FFF2-40B4-BE49-F238E27FC236}">
                <a16:creationId xmlns:a16="http://schemas.microsoft.com/office/drawing/2014/main" xmlns="" id="{89BBD971-93FA-75E5-33AA-52399CCFF231}"/>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1734" y="719733"/>
            <a:ext cx="7185660" cy="643176"/>
          </a:xfrm>
          <a:prstGeom prst="rect">
            <a:avLst/>
          </a:prstGeom>
          <a:noFill/>
          <a:ln/>
        </p:spPr>
        <p:txBody>
          <a:bodyPr wrap="none" lIns="0" tIns="0" rIns="0" bIns="0" rtlCol="0" anchor="t"/>
          <a:lstStyle/>
          <a:p>
            <a:pPr marL="0" indent="0">
              <a:lnSpc>
                <a:spcPts val="5050"/>
              </a:lnSpc>
              <a:buNone/>
            </a:pPr>
            <a:r>
              <a:rPr lang="en-US" sz="4050" dirty="0">
                <a:solidFill>
                  <a:srgbClr val="FFD9BE"/>
                </a:solidFill>
                <a:latin typeface="Quattrocento" pitchFamily="34" charset="0"/>
                <a:ea typeface="Quattrocento" pitchFamily="34" charset="-122"/>
                <a:cs typeface="Quattrocento" pitchFamily="34" charset="-120"/>
              </a:rPr>
              <a:t>Assigning Payroll to Employees</a:t>
            </a:r>
            <a:endParaRPr lang="en-US" sz="4050" dirty="0"/>
          </a:p>
        </p:txBody>
      </p:sp>
      <p:pic>
        <p:nvPicPr>
          <p:cNvPr id="4" name="Image 1" descr="preencoded.png"/>
          <p:cNvPicPr>
            <a:picLocks noChangeAspect="1"/>
          </p:cNvPicPr>
          <p:nvPr/>
        </p:nvPicPr>
        <p:blipFill>
          <a:blip r:embed="rId4"/>
          <a:stretch>
            <a:fillRect/>
          </a:stretch>
        </p:blipFill>
        <p:spPr>
          <a:xfrm>
            <a:off x="6251734" y="1690807"/>
            <a:ext cx="1093351" cy="1939647"/>
          </a:xfrm>
          <a:prstGeom prst="rect">
            <a:avLst/>
          </a:prstGeom>
        </p:spPr>
      </p:pic>
      <p:sp>
        <p:nvSpPr>
          <p:cNvPr id="5" name="Text 1"/>
          <p:cNvSpPr/>
          <p:nvPr/>
        </p:nvSpPr>
        <p:spPr>
          <a:xfrm>
            <a:off x="7672983" y="1909405"/>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Employee Data</a:t>
            </a:r>
            <a:endParaRPr lang="en-US" sz="2000" dirty="0"/>
          </a:p>
        </p:txBody>
      </p:sp>
      <p:sp>
        <p:nvSpPr>
          <p:cNvPr id="6" name="Text 2"/>
          <p:cNvSpPr/>
          <p:nvPr/>
        </p:nvSpPr>
        <p:spPr>
          <a:xfrm>
            <a:off x="7672983" y="2362081"/>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Import employee data into the Oracle payroll system, ensuring accurate information about each employee, including their personal details, job title, and salary.</a:t>
            </a:r>
            <a:endParaRPr lang="en-US" sz="1700" dirty="0"/>
          </a:p>
        </p:txBody>
      </p:sp>
      <p:pic>
        <p:nvPicPr>
          <p:cNvPr id="7" name="Image 2" descr="preencoded.png"/>
          <p:cNvPicPr>
            <a:picLocks noChangeAspect="1"/>
          </p:cNvPicPr>
          <p:nvPr/>
        </p:nvPicPr>
        <p:blipFill>
          <a:blip r:embed="rId5"/>
          <a:stretch>
            <a:fillRect/>
          </a:stretch>
        </p:blipFill>
        <p:spPr>
          <a:xfrm>
            <a:off x="6251734" y="3630454"/>
            <a:ext cx="1093351" cy="1939647"/>
          </a:xfrm>
          <a:prstGeom prst="rect">
            <a:avLst/>
          </a:prstGeom>
        </p:spPr>
      </p:pic>
      <p:sp>
        <p:nvSpPr>
          <p:cNvPr id="8" name="Text 3"/>
          <p:cNvSpPr/>
          <p:nvPr/>
        </p:nvSpPr>
        <p:spPr>
          <a:xfrm>
            <a:off x="7672983" y="3849053"/>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Payroll Information</a:t>
            </a:r>
            <a:endParaRPr lang="en-US" sz="2000" dirty="0"/>
          </a:p>
        </p:txBody>
      </p:sp>
      <p:sp>
        <p:nvSpPr>
          <p:cNvPr id="9" name="Text 4"/>
          <p:cNvSpPr/>
          <p:nvPr/>
        </p:nvSpPr>
        <p:spPr>
          <a:xfrm>
            <a:off x="7672983" y="4301728"/>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Configure the payroll system to accurately calculate and distribute pay based on employee data, including taxes, benefits, and deductions.</a:t>
            </a:r>
            <a:endParaRPr lang="en-US" sz="1700" dirty="0"/>
          </a:p>
        </p:txBody>
      </p:sp>
      <p:pic>
        <p:nvPicPr>
          <p:cNvPr id="10" name="Image 3" descr="preencoded.png"/>
          <p:cNvPicPr>
            <a:picLocks noChangeAspect="1"/>
          </p:cNvPicPr>
          <p:nvPr/>
        </p:nvPicPr>
        <p:blipFill>
          <a:blip r:embed="rId6"/>
          <a:stretch>
            <a:fillRect/>
          </a:stretch>
        </p:blipFill>
        <p:spPr>
          <a:xfrm>
            <a:off x="6251734" y="5570101"/>
            <a:ext cx="1093351" cy="1939647"/>
          </a:xfrm>
          <a:prstGeom prst="rect">
            <a:avLst/>
          </a:prstGeom>
        </p:spPr>
      </p:pic>
      <p:sp>
        <p:nvSpPr>
          <p:cNvPr id="11" name="Text 5"/>
          <p:cNvSpPr/>
          <p:nvPr/>
        </p:nvSpPr>
        <p:spPr>
          <a:xfrm>
            <a:off x="7672983" y="5788700"/>
            <a:ext cx="2572583" cy="321588"/>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Payroll Assignment</a:t>
            </a:r>
            <a:endParaRPr lang="en-US" sz="2000" dirty="0"/>
          </a:p>
        </p:txBody>
      </p:sp>
      <p:sp>
        <p:nvSpPr>
          <p:cNvPr id="12" name="Text 6"/>
          <p:cNvSpPr/>
          <p:nvPr/>
        </p:nvSpPr>
        <p:spPr>
          <a:xfrm>
            <a:off x="7672983" y="6241375"/>
            <a:ext cx="6192083" cy="1049774"/>
          </a:xfrm>
          <a:prstGeom prst="rect">
            <a:avLst/>
          </a:prstGeom>
          <a:noFill/>
          <a:ln/>
        </p:spPr>
        <p:txBody>
          <a:bodyPr wrap="square" lIns="0" tIns="0" rIns="0" bIns="0" rtlCol="0" anchor="t"/>
          <a:lstStyle/>
          <a:p>
            <a:pPr marL="0" indent="0" algn="l">
              <a:lnSpc>
                <a:spcPts val="2750"/>
              </a:lnSpc>
              <a:buNone/>
            </a:pPr>
            <a:r>
              <a:rPr lang="en-US" sz="1700" dirty="0">
                <a:solidFill>
                  <a:srgbClr val="F9EEE7"/>
                </a:solidFill>
                <a:latin typeface="Quattrocento" pitchFamily="34" charset="0"/>
                <a:ea typeface="Quattrocento" pitchFamily="34" charset="-122"/>
                <a:cs typeface="Quattrocento" pitchFamily="34" charset="-120"/>
              </a:rPr>
              <a:t>Assign each employee to the appropriate payroll cycle, determining the frequency of their paychecks and the payment method.</a:t>
            </a:r>
            <a:endParaRPr lang="en-US" sz="1700" dirty="0"/>
          </a:p>
        </p:txBody>
      </p:sp>
      <p:sp>
        <p:nvSpPr>
          <p:cNvPr id="13" name="Rectangle 12">
            <a:extLst>
              <a:ext uri="{FF2B5EF4-FFF2-40B4-BE49-F238E27FC236}">
                <a16:creationId xmlns:a16="http://schemas.microsoft.com/office/drawing/2014/main" xmlns="" id="{7933FE72-11F7-F89B-C340-DED389F7A4DC}"/>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99730"/>
          </a:xfrm>
          <a:prstGeom prst="rect">
            <a:avLst/>
          </a:prstGeom>
        </p:spPr>
      </p:pic>
      <p:sp>
        <p:nvSpPr>
          <p:cNvPr id="3" name="Text 0"/>
          <p:cNvSpPr/>
          <p:nvPr/>
        </p:nvSpPr>
        <p:spPr>
          <a:xfrm>
            <a:off x="727829" y="3171587"/>
            <a:ext cx="5660350" cy="611624"/>
          </a:xfrm>
          <a:prstGeom prst="rect">
            <a:avLst/>
          </a:prstGeom>
          <a:noFill/>
          <a:ln/>
        </p:spPr>
        <p:txBody>
          <a:bodyPr wrap="non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Entering Payroll Elements</a:t>
            </a:r>
            <a:endParaRPr lang="en-US" sz="3850" dirty="0"/>
          </a:p>
        </p:txBody>
      </p:sp>
      <p:sp>
        <p:nvSpPr>
          <p:cNvPr id="4" name="Shape 1"/>
          <p:cNvSpPr/>
          <p:nvPr/>
        </p:nvSpPr>
        <p:spPr>
          <a:xfrm>
            <a:off x="727829" y="4095155"/>
            <a:ext cx="6483429" cy="1511856"/>
          </a:xfrm>
          <a:prstGeom prst="roundRect">
            <a:avLst>
              <a:gd name="adj" fmla="val 2064"/>
            </a:avLst>
          </a:prstGeom>
          <a:solidFill>
            <a:srgbClr val="315251"/>
          </a:solidFill>
          <a:ln/>
        </p:spPr>
      </p:sp>
      <p:sp>
        <p:nvSpPr>
          <p:cNvPr id="5" name="Text 2"/>
          <p:cNvSpPr/>
          <p:nvPr/>
        </p:nvSpPr>
        <p:spPr>
          <a:xfrm>
            <a:off x="935712" y="4303038"/>
            <a:ext cx="2446734" cy="305753"/>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Basic Salary</a:t>
            </a:r>
            <a:endParaRPr lang="en-US" sz="1900" dirty="0"/>
          </a:p>
        </p:txBody>
      </p:sp>
      <p:sp>
        <p:nvSpPr>
          <p:cNvPr id="6" name="Text 3"/>
          <p:cNvSpPr/>
          <p:nvPr/>
        </p:nvSpPr>
        <p:spPr>
          <a:xfrm>
            <a:off x="935712" y="4733568"/>
            <a:ext cx="6067663" cy="665559"/>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Enter the employee's base salary, including any potential overtime or bonus structures.</a:t>
            </a:r>
            <a:endParaRPr lang="en-US" sz="1600" dirty="0"/>
          </a:p>
        </p:txBody>
      </p:sp>
      <p:sp>
        <p:nvSpPr>
          <p:cNvPr id="7" name="Shape 4"/>
          <p:cNvSpPr/>
          <p:nvPr/>
        </p:nvSpPr>
        <p:spPr>
          <a:xfrm>
            <a:off x="7419142" y="4095155"/>
            <a:ext cx="6483429" cy="1511856"/>
          </a:xfrm>
          <a:prstGeom prst="roundRect">
            <a:avLst>
              <a:gd name="adj" fmla="val 2064"/>
            </a:avLst>
          </a:prstGeom>
          <a:solidFill>
            <a:srgbClr val="315251"/>
          </a:solidFill>
          <a:ln/>
        </p:spPr>
      </p:sp>
      <p:sp>
        <p:nvSpPr>
          <p:cNvPr id="8" name="Text 5"/>
          <p:cNvSpPr/>
          <p:nvPr/>
        </p:nvSpPr>
        <p:spPr>
          <a:xfrm>
            <a:off x="7627025" y="4303038"/>
            <a:ext cx="2446734" cy="305753"/>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Tax Information</a:t>
            </a:r>
            <a:endParaRPr lang="en-US" sz="1900" dirty="0"/>
          </a:p>
        </p:txBody>
      </p:sp>
      <p:sp>
        <p:nvSpPr>
          <p:cNvPr id="9" name="Text 6"/>
          <p:cNvSpPr/>
          <p:nvPr/>
        </p:nvSpPr>
        <p:spPr>
          <a:xfrm>
            <a:off x="7627025" y="4733568"/>
            <a:ext cx="6067663" cy="665559"/>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Input the employee's tax details, such as withholding allowances and tax rates, to ensure accurate tax deductions.</a:t>
            </a:r>
            <a:endParaRPr lang="en-US" sz="1600" dirty="0"/>
          </a:p>
        </p:txBody>
      </p:sp>
      <p:sp>
        <p:nvSpPr>
          <p:cNvPr id="10" name="Shape 7"/>
          <p:cNvSpPr/>
          <p:nvPr/>
        </p:nvSpPr>
        <p:spPr>
          <a:xfrm>
            <a:off x="727829" y="5814893"/>
            <a:ext cx="6483429" cy="1844635"/>
          </a:xfrm>
          <a:prstGeom prst="roundRect">
            <a:avLst>
              <a:gd name="adj" fmla="val 1691"/>
            </a:avLst>
          </a:prstGeom>
          <a:solidFill>
            <a:srgbClr val="315251"/>
          </a:solidFill>
          <a:ln/>
        </p:spPr>
      </p:sp>
      <p:sp>
        <p:nvSpPr>
          <p:cNvPr id="11" name="Text 8"/>
          <p:cNvSpPr/>
          <p:nvPr/>
        </p:nvSpPr>
        <p:spPr>
          <a:xfrm>
            <a:off x="935712" y="6022777"/>
            <a:ext cx="2692241" cy="305753"/>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Benefits and Deductions</a:t>
            </a:r>
            <a:endParaRPr lang="en-US" sz="1900" dirty="0"/>
          </a:p>
        </p:txBody>
      </p:sp>
      <p:sp>
        <p:nvSpPr>
          <p:cNvPr id="12" name="Text 9"/>
          <p:cNvSpPr/>
          <p:nvPr/>
        </p:nvSpPr>
        <p:spPr>
          <a:xfrm>
            <a:off x="935712" y="6453307"/>
            <a:ext cx="6067663" cy="998339"/>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Specify any benefits and deductions the employee is eligible for, such as health insurance, retirement contributions, or loan payments.</a:t>
            </a:r>
            <a:endParaRPr lang="en-US" sz="1600" dirty="0"/>
          </a:p>
        </p:txBody>
      </p:sp>
      <p:sp>
        <p:nvSpPr>
          <p:cNvPr id="13" name="Shape 10"/>
          <p:cNvSpPr/>
          <p:nvPr/>
        </p:nvSpPr>
        <p:spPr>
          <a:xfrm>
            <a:off x="7419142" y="5814893"/>
            <a:ext cx="6483429" cy="1844635"/>
          </a:xfrm>
          <a:prstGeom prst="roundRect">
            <a:avLst>
              <a:gd name="adj" fmla="val 1691"/>
            </a:avLst>
          </a:prstGeom>
          <a:solidFill>
            <a:srgbClr val="315251"/>
          </a:solidFill>
          <a:ln/>
        </p:spPr>
      </p:sp>
      <p:sp>
        <p:nvSpPr>
          <p:cNvPr id="14" name="Text 11"/>
          <p:cNvSpPr/>
          <p:nvPr/>
        </p:nvSpPr>
        <p:spPr>
          <a:xfrm>
            <a:off x="7627025" y="6022777"/>
            <a:ext cx="2446734" cy="305753"/>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Other Payments</a:t>
            </a:r>
            <a:endParaRPr lang="en-US" sz="1900" dirty="0"/>
          </a:p>
        </p:txBody>
      </p:sp>
      <p:sp>
        <p:nvSpPr>
          <p:cNvPr id="15" name="Text 12"/>
          <p:cNvSpPr/>
          <p:nvPr/>
        </p:nvSpPr>
        <p:spPr>
          <a:xfrm>
            <a:off x="7627025" y="6453307"/>
            <a:ext cx="6067663" cy="665559"/>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Include any additional payments or reimbursements, such as travel expenses or reimbursements for work-related purchases.</a:t>
            </a:r>
            <a:endParaRPr lang="en-US" sz="1600" dirty="0"/>
          </a:p>
        </p:txBody>
      </p:sp>
      <p:sp>
        <p:nvSpPr>
          <p:cNvPr id="16" name="Rectangle 15">
            <a:extLst>
              <a:ext uri="{FF2B5EF4-FFF2-40B4-BE49-F238E27FC236}">
                <a16:creationId xmlns:a16="http://schemas.microsoft.com/office/drawing/2014/main" xmlns="" id="{E1467FE0-7876-FD4B-336C-F48BBB07E5FE}"/>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1365" y="839867"/>
            <a:ext cx="7794069" cy="1701998"/>
          </a:xfrm>
          <a:prstGeom prst="rect">
            <a:avLst/>
          </a:prstGeom>
          <a:noFill/>
          <a:ln/>
        </p:spPr>
        <p:txBody>
          <a:bodyPr wrap="square" lIns="0" tIns="0" rIns="0" bIns="0" rtlCol="0" anchor="t"/>
          <a:lstStyle/>
          <a:p>
            <a:pPr marL="0" indent="0">
              <a:lnSpc>
                <a:spcPts val="4450"/>
              </a:lnSpc>
              <a:buNone/>
            </a:pPr>
            <a:r>
              <a:rPr lang="en-US" sz="3550" dirty="0">
                <a:solidFill>
                  <a:srgbClr val="FFD9BE"/>
                </a:solidFill>
                <a:latin typeface="Quattrocento" pitchFamily="34" charset="0"/>
                <a:ea typeface="Quattrocento" pitchFamily="34" charset="-122"/>
                <a:cs typeface="Quattrocento" pitchFamily="34" charset="-120"/>
              </a:rPr>
              <a:t>Running Payroll for Individual Employees and Conducting Full Payroll Runs</a:t>
            </a:r>
            <a:endParaRPr lang="en-US" sz="3550" dirty="0"/>
          </a:p>
        </p:txBody>
      </p:sp>
      <p:sp>
        <p:nvSpPr>
          <p:cNvPr id="4" name="Text 1"/>
          <p:cNvSpPr/>
          <p:nvPr/>
        </p:nvSpPr>
        <p:spPr>
          <a:xfrm>
            <a:off x="6161365" y="2927390"/>
            <a:ext cx="3752374" cy="636389"/>
          </a:xfrm>
          <a:prstGeom prst="rect">
            <a:avLst/>
          </a:prstGeom>
          <a:noFill/>
          <a:ln/>
        </p:spPr>
        <p:txBody>
          <a:bodyPr wrap="none" lIns="0" tIns="0" rIns="0" bIns="0" rtlCol="0" anchor="t"/>
          <a:lstStyle/>
          <a:p>
            <a:pPr marL="0" indent="0" algn="ctr">
              <a:lnSpc>
                <a:spcPts val="5000"/>
              </a:lnSpc>
              <a:buNone/>
            </a:pPr>
            <a:r>
              <a:rPr lang="en-US" sz="5000" dirty="0">
                <a:solidFill>
                  <a:srgbClr val="F9EEE7"/>
                </a:solidFill>
                <a:latin typeface="Quattrocento" pitchFamily="34" charset="0"/>
                <a:ea typeface="Quattrocento" pitchFamily="34" charset="-122"/>
                <a:cs typeface="Quattrocento" pitchFamily="34" charset="-120"/>
              </a:rPr>
              <a:t>100%</a:t>
            </a:r>
            <a:endParaRPr lang="en-US" sz="5000" dirty="0"/>
          </a:p>
        </p:txBody>
      </p:sp>
      <p:sp>
        <p:nvSpPr>
          <p:cNvPr id="5" name="Text 2"/>
          <p:cNvSpPr/>
          <p:nvPr/>
        </p:nvSpPr>
        <p:spPr>
          <a:xfrm>
            <a:off x="6903006" y="3804642"/>
            <a:ext cx="2269093" cy="283607"/>
          </a:xfrm>
          <a:prstGeom prst="rect">
            <a:avLst/>
          </a:prstGeom>
          <a:noFill/>
          <a:ln/>
        </p:spPr>
        <p:txBody>
          <a:bodyPr wrap="none" lIns="0" tIns="0" rIns="0" bIns="0" rtlCol="0" anchor="t"/>
          <a:lstStyle/>
          <a:p>
            <a:pPr marL="0" indent="0" algn="ctr">
              <a:lnSpc>
                <a:spcPts val="2200"/>
              </a:lnSpc>
              <a:buNone/>
            </a:pPr>
            <a:r>
              <a:rPr lang="en-US" sz="1750" dirty="0">
                <a:solidFill>
                  <a:srgbClr val="F9EEE7"/>
                </a:solidFill>
                <a:latin typeface="Quattrocento" pitchFamily="34" charset="0"/>
                <a:ea typeface="Quattrocento" pitchFamily="34" charset="-122"/>
                <a:cs typeface="Quattrocento" pitchFamily="34" charset="-120"/>
              </a:rPr>
              <a:t>Payroll Accuracy</a:t>
            </a:r>
            <a:endParaRPr lang="en-US" sz="1750" dirty="0"/>
          </a:p>
        </p:txBody>
      </p:sp>
      <p:sp>
        <p:nvSpPr>
          <p:cNvPr id="6" name="Text 3"/>
          <p:cNvSpPr/>
          <p:nvPr/>
        </p:nvSpPr>
        <p:spPr>
          <a:xfrm>
            <a:off x="6161365" y="4203859"/>
            <a:ext cx="3752374" cy="617220"/>
          </a:xfrm>
          <a:prstGeom prst="rect">
            <a:avLst/>
          </a:prstGeom>
          <a:noFill/>
          <a:ln/>
        </p:spPr>
        <p:txBody>
          <a:bodyPr wrap="square" lIns="0" tIns="0" rIns="0" bIns="0" rtlCol="0" anchor="t"/>
          <a:lstStyle/>
          <a:p>
            <a:pPr marL="0" indent="0" algn="ctr">
              <a:lnSpc>
                <a:spcPts val="2400"/>
              </a:lnSpc>
              <a:buNone/>
            </a:pPr>
            <a:r>
              <a:rPr lang="en-US" sz="1500" dirty="0">
                <a:solidFill>
                  <a:srgbClr val="F9EEE7"/>
                </a:solidFill>
                <a:latin typeface="Quattrocento" pitchFamily="34" charset="0"/>
                <a:ea typeface="Quattrocento" pitchFamily="34" charset="-122"/>
                <a:cs typeface="Quattrocento" pitchFamily="34" charset="-120"/>
              </a:rPr>
              <a:t>Ensuring precise calculations and timely disbursement of employee wages.</a:t>
            </a:r>
            <a:endParaRPr lang="en-US" sz="1500" dirty="0"/>
          </a:p>
        </p:txBody>
      </p:sp>
      <p:sp>
        <p:nvSpPr>
          <p:cNvPr id="7" name="Text 4"/>
          <p:cNvSpPr/>
          <p:nvPr/>
        </p:nvSpPr>
        <p:spPr>
          <a:xfrm>
            <a:off x="10202942" y="2927390"/>
            <a:ext cx="3752493" cy="636389"/>
          </a:xfrm>
          <a:prstGeom prst="rect">
            <a:avLst/>
          </a:prstGeom>
          <a:noFill/>
          <a:ln/>
        </p:spPr>
        <p:txBody>
          <a:bodyPr wrap="none" lIns="0" tIns="0" rIns="0" bIns="0" rtlCol="0" anchor="t"/>
          <a:lstStyle/>
          <a:p>
            <a:pPr marL="0" indent="0" algn="ctr">
              <a:lnSpc>
                <a:spcPts val="5000"/>
              </a:lnSpc>
              <a:buNone/>
            </a:pPr>
            <a:r>
              <a:rPr lang="en-US" sz="5000" dirty="0">
                <a:solidFill>
                  <a:srgbClr val="F9EEE7"/>
                </a:solidFill>
                <a:latin typeface="Quattrocento" pitchFamily="34" charset="0"/>
                <a:ea typeface="Quattrocento" pitchFamily="34" charset="-122"/>
                <a:cs typeface="Quattrocento" pitchFamily="34" charset="-120"/>
              </a:rPr>
              <a:t>99%</a:t>
            </a:r>
            <a:endParaRPr lang="en-US" sz="5000" dirty="0"/>
          </a:p>
        </p:txBody>
      </p:sp>
      <p:sp>
        <p:nvSpPr>
          <p:cNvPr id="8" name="Text 5"/>
          <p:cNvSpPr/>
          <p:nvPr/>
        </p:nvSpPr>
        <p:spPr>
          <a:xfrm>
            <a:off x="10944582" y="3804642"/>
            <a:ext cx="2269093" cy="283607"/>
          </a:xfrm>
          <a:prstGeom prst="rect">
            <a:avLst/>
          </a:prstGeom>
          <a:noFill/>
          <a:ln/>
        </p:spPr>
        <p:txBody>
          <a:bodyPr wrap="none" lIns="0" tIns="0" rIns="0" bIns="0" rtlCol="0" anchor="t"/>
          <a:lstStyle/>
          <a:p>
            <a:pPr marL="0" indent="0" algn="ctr">
              <a:lnSpc>
                <a:spcPts val="2200"/>
              </a:lnSpc>
              <a:buNone/>
            </a:pPr>
            <a:r>
              <a:rPr lang="en-US" sz="1750" dirty="0">
                <a:solidFill>
                  <a:srgbClr val="F9EEE7"/>
                </a:solidFill>
                <a:latin typeface="Quattrocento" pitchFamily="34" charset="0"/>
                <a:ea typeface="Quattrocento" pitchFamily="34" charset="-122"/>
                <a:cs typeface="Quattrocento" pitchFamily="34" charset="-120"/>
              </a:rPr>
              <a:t>Time Savings</a:t>
            </a:r>
            <a:endParaRPr lang="en-US" sz="1750" dirty="0"/>
          </a:p>
        </p:txBody>
      </p:sp>
      <p:sp>
        <p:nvSpPr>
          <p:cNvPr id="9" name="Text 6"/>
          <p:cNvSpPr/>
          <p:nvPr/>
        </p:nvSpPr>
        <p:spPr>
          <a:xfrm>
            <a:off x="10202942" y="4203859"/>
            <a:ext cx="3752493" cy="617220"/>
          </a:xfrm>
          <a:prstGeom prst="rect">
            <a:avLst/>
          </a:prstGeom>
          <a:noFill/>
          <a:ln/>
        </p:spPr>
        <p:txBody>
          <a:bodyPr wrap="square" lIns="0" tIns="0" rIns="0" bIns="0" rtlCol="0" anchor="t"/>
          <a:lstStyle/>
          <a:p>
            <a:pPr marL="0" indent="0" algn="ctr">
              <a:lnSpc>
                <a:spcPts val="2400"/>
              </a:lnSpc>
              <a:buNone/>
            </a:pPr>
            <a:r>
              <a:rPr lang="en-US" sz="1500" dirty="0">
                <a:solidFill>
                  <a:srgbClr val="F9EEE7"/>
                </a:solidFill>
                <a:latin typeface="Quattrocento" pitchFamily="34" charset="0"/>
                <a:ea typeface="Quattrocento" pitchFamily="34" charset="-122"/>
                <a:cs typeface="Quattrocento" pitchFamily="34" charset="-120"/>
              </a:rPr>
              <a:t>Automating payroll processes to reduce manual effort and processing time.</a:t>
            </a:r>
            <a:endParaRPr lang="en-US" sz="1500" dirty="0"/>
          </a:p>
        </p:txBody>
      </p:sp>
      <p:sp>
        <p:nvSpPr>
          <p:cNvPr id="10" name="Text 7"/>
          <p:cNvSpPr/>
          <p:nvPr/>
        </p:nvSpPr>
        <p:spPr>
          <a:xfrm>
            <a:off x="6161365" y="5495925"/>
            <a:ext cx="3752374" cy="636389"/>
          </a:xfrm>
          <a:prstGeom prst="rect">
            <a:avLst/>
          </a:prstGeom>
          <a:noFill/>
          <a:ln/>
        </p:spPr>
        <p:txBody>
          <a:bodyPr wrap="none" lIns="0" tIns="0" rIns="0" bIns="0" rtlCol="0" anchor="t"/>
          <a:lstStyle/>
          <a:p>
            <a:pPr marL="0" indent="0" algn="ctr">
              <a:lnSpc>
                <a:spcPts val="5000"/>
              </a:lnSpc>
              <a:buNone/>
            </a:pPr>
            <a:r>
              <a:rPr lang="en-US" sz="5000" dirty="0">
                <a:solidFill>
                  <a:srgbClr val="F9EEE7"/>
                </a:solidFill>
                <a:latin typeface="Quattrocento" pitchFamily="34" charset="0"/>
                <a:ea typeface="Quattrocento" pitchFamily="34" charset="-122"/>
                <a:cs typeface="Quattrocento" pitchFamily="34" charset="-120"/>
              </a:rPr>
              <a:t>80%</a:t>
            </a:r>
            <a:endParaRPr lang="en-US" sz="5000" dirty="0"/>
          </a:p>
        </p:txBody>
      </p:sp>
      <p:sp>
        <p:nvSpPr>
          <p:cNvPr id="11" name="Text 8"/>
          <p:cNvSpPr/>
          <p:nvPr/>
        </p:nvSpPr>
        <p:spPr>
          <a:xfrm>
            <a:off x="6838593" y="6373178"/>
            <a:ext cx="2397919" cy="283607"/>
          </a:xfrm>
          <a:prstGeom prst="rect">
            <a:avLst/>
          </a:prstGeom>
          <a:noFill/>
          <a:ln/>
        </p:spPr>
        <p:txBody>
          <a:bodyPr wrap="none" lIns="0" tIns="0" rIns="0" bIns="0" rtlCol="0" anchor="t"/>
          <a:lstStyle/>
          <a:p>
            <a:pPr marL="0" indent="0" algn="ctr">
              <a:lnSpc>
                <a:spcPts val="2200"/>
              </a:lnSpc>
              <a:buNone/>
            </a:pPr>
            <a:r>
              <a:rPr lang="en-US" sz="1750" dirty="0">
                <a:solidFill>
                  <a:srgbClr val="F9EEE7"/>
                </a:solidFill>
                <a:latin typeface="Quattrocento" pitchFamily="34" charset="0"/>
                <a:ea typeface="Quattrocento" pitchFamily="34" charset="-122"/>
                <a:cs typeface="Quattrocento" pitchFamily="34" charset="-120"/>
              </a:rPr>
              <a:t>Compliance Adherence</a:t>
            </a:r>
            <a:endParaRPr lang="en-US" sz="1750" dirty="0"/>
          </a:p>
        </p:txBody>
      </p:sp>
      <p:sp>
        <p:nvSpPr>
          <p:cNvPr id="12" name="Text 9"/>
          <p:cNvSpPr/>
          <p:nvPr/>
        </p:nvSpPr>
        <p:spPr>
          <a:xfrm>
            <a:off x="6161365" y="6772394"/>
            <a:ext cx="3752374" cy="617220"/>
          </a:xfrm>
          <a:prstGeom prst="rect">
            <a:avLst/>
          </a:prstGeom>
          <a:noFill/>
          <a:ln/>
        </p:spPr>
        <p:txBody>
          <a:bodyPr wrap="square" lIns="0" tIns="0" rIns="0" bIns="0" rtlCol="0" anchor="t"/>
          <a:lstStyle/>
          <a:p>
            <a:pPr marL="0" indent="0" algn="ctr">
              <a:lnSpc>
                <a:spcPts val="2400"/>
              </a:lnSpc>
              <a:buNone/>
            </a:pPr>
            <a:r>
              <a:rPr lang="en-US" sz="1500" dirty="0">
                <a:solidFill>
                  <a:srgbClr val="F9EEE7"/>
                </a:solidFill>
                <a:latin typeface="Quattrocento" pitchFamily="34" charset="0"/>
                <a:ea typeface="Quattrocento" pitchFamily="34" charset="-122"/>
                <a:cs typeface="Quattrocento" pitchFamily="34" charset="-120"/>
              </a:rPr>
              <a:t>Meeting all relevant labor laws and tax regulations.</a:t>
            </a:r>
            <a:endParaRPr lang="en-US" sz="1500" dirty="0"/>
          </a:p>
        </p:txBody>
      </p:sp>
      <p:sp>
        <p:nvSpPr>
          <p:cNvPr id="13" name="Text 10"/>
          <p:cNvSpPr/>
          <p:nvPr/>
        </p:nvSpPr>
        <p:spPr>
          <a:xfrm>
            <a:off x="10202942" y="5495925"/>
            <a:ext cx="3752493" cy="636389"/>
          </a:xfrm>
          <a:prstGeom prst="rect">
            <a:avLst/>
          </a:prstGeom>
          <a:noFill/>
          <a:ln/>
        </p:spPr>
        <p:txBody>
          <a:bodyPr wrap="none" lIns="0" tIns="0" rIns="0" bIns="0" rtlCol="0" anchor="t"/>
          <a:lstStyle/>
          <a:p>
            <a:pPr marL="0" indent="0" algn="ctr">
              <a:lnSpc>
                <a:spcPts val="5000"/>
              </a:lnSpc>
              <a:buNone/>
            </a:pPr>
            <a:r>
              <a:rPr lang="en-US" sz="5000" dirty="0">
                <a:solidFill>
                  <a:srgbClr val="F9EEE7"/>
                </a:solidFill>
                <a:latin typeface="Quattrocento" pitchFamily="34" charset="0"/>
                <a:ea typeface="Quattrocento" pitchFamily="34" charset="-122"/>
                <a:cs typeface="Quattrocento" pitchFamily="34" charset="-120"/>
              </a:rPr>
              <a:t>$50K</a:t>
            </a:r>
            <a:endParaRPr lang="en-US" sz="5000" dirty="0"/>
          </a:p>
        </p:txBody>
      </p:sp>
      <p:sp>
        <p:nvSpPr>
          <p:cNvPr id="14" name="Text 11"/>
          <p:cNvSpPr/>
          <p:nvPr/>
        </p:nvSpPr>
        <p:spPr>
          <a:xfrm>
            <a:off x="10944582" y="6373178"/>
            <a:ext cx="2269093" cy="283607"/>
          </a:xfrm>
          <a:prstGeom prst="rect">
            <a:avLst/>
          </a:prstGeom>
          <a:noFill/>
          <a:ln/>
        </p:spPr>
        <p:txBody>
          <a:bodyPr wrap="none" lIns="0" tIns="0" rIns="0" bIns="0" rtlCol="0" anchor="t"/>
          <a:lstStyle/>
          <a:p>
            <a:pPr marL="0" indent="0" algn="ctr">
              <a:lnSpc>
                <a:spcPts val="2200"/>
              </a:lnSpc>
              <a:buNone/>
            </a:pPr>
            <a:r>
              <a:rPr lang="en-US" sz="1750" dirty="0">
                <a:solidFill>
                  <a:srgbClr val="F9EEE7"/>
                </a:solidFill>
                <a:latin typeface="Quattrocento" pitchFamily="34" charset="0"/>
                <a:ea typeface="Quattrocento" pitchFamily="34" charset="-122"/>
                <a:cs typeface="Quattrocento" pitchFamily="34" charset="-120"/>
              </a:rPr>
              <a:t>Cost Reduction</a:t>
            </a:r>
            <a:endParaRPr lang="en-US" sz="1750" dirty="0"/>
          </a:p>
        </p:txBody>
      </p:sp>
      <p:sp>
        <p:nvSpPr>
          <p:cNvPr id="15" name="Text 12"/>
          <p:cNvSpPr/>
          <p:nvPr/>
        </p:nvSpPr>
        <p:spPr>
          <a:xfrm>
            <a:off x="10202942" y="6772394"/>
            <a:ext cx="3752493" cy="617220"/>
          </a:xfrm>
          <a:prstGeom prst="rect">
            <a:avLst/>
          </a:prstGeom>
          <a:noFill/>
          <a:ln/>
        </p:spPr>
        <p:txBody>
          <a:bodyPr wrap="square" lIns="0" tIns="0" rIns="0" bIns="0" rtlCol="0" anchor="t"/>
          <a:lstStyle/>
          <a:p>
            <a:pPr marL="0" indent="0" algn="ctr">
              <a:lnSpc>
                <a:spcPts val="2400"/>
              </a:lnSpc>
              <a:buNone/>
            </a:pPr>
            <a:r>
              <a:rPr lang="en-US" sz="1500" dirty="0">
                <a:solidFill>
                  <a:srgbClr val="F9EEE7"/>
                </a:solidFill>
                <a:latin typeface="Quattrocento" pitchFamily="34" charset="0"/>
                <a:ea typeface="Quattrocento" pitchFamily="34" charset="-122"/>
                <a:cs typeface="Quattrocento" pitchFamily="34" charset="-120"/>
              </a:rPr>
              <a:t>Lowering administrative costs associated with manual payroll operations.</a:t>
            </a:r>
            <a:endParaRPr lang="en-US" sz="1500" dirty="0"/>
          </a:p>
        </p:txBody>
      </p:sp>
      <p:sp>
        <p:nvSpPr>
          <p:cNvPr id="18" name="Rectangle 17">
            <a:extLst>
              <a:ext uri="{FF2B5EF4-FFF2-40B4-BE49-F238E27FC236}">
                <a16:creationId xmlns:a16="http://schemas.microsoft.com/office/drawing/2014/main" xmlns="" id="{F34506EB-D4B3-943B-D1CF-80A93578ACFB}"/>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76037" y="565190"/>
            <a:ext cx="7280553" cy="568166"/>
          </a:xfrm>
          <a:prstGeom prst="rect">
            <a:avLst/>
          </a:prstGeom>
          <a:noFill/>
          <a:ln/>
        </p:spPr>
        <p:txBody>
          <a:bodyPr wrap="none" lIns="0" tIns="0" rIns="0" bIns="0" rtlCol="0" anchor="t"/>
          <a:lstStyle/>
          <a:p>
            <a:pPr marL="0" indent="0">
              <a:lnSpc>
                <a:spcPts val="4450"/>
              </a:lnSpc>
              <a:buNone/>
            </a:pPr>
            <a:r>
              <a:rPr lang="en-US" sz="3550" dirty="0">
                <a:solidFill>
                  <a:srgbClr val="FFD9BE"/>
                </a:solidFill>
                <a:latin typeface="Quattrocento" pitchFamily="34" charset="0"/>
                <a:ea typeface="Quattrocento" pitchFamily="34" charset="-122"/>
                <a:cs typeface="Quattrocento" pitchFamily="34" charset="-120"/>
              </a:rPr>
              <a:t>Team Members</a:t>
            </a:r>
            <a:endParaRPr lang="en-US" sz="3550" dirty="0"/>
          </a:p>
        </p:txBody>
      </p:sp>
      <p:pic>
        <p:nvPicPr>
          <p:cNvPr id="13" name="Image 0" descr="preencoded.png">
            <a:extLst>
              <a:ext uri="{FF2B5EF4-FFF2-40B4-BE49-F238E27FC236}">
                <a16:creationId xmlns:a16="http://schemas.microsoft.com/office/drawing/2014/main" xmlns="" id="{923BC49C-A961-11E4-D400-E2FBFDB27CA5}"/>
              </a:ext>
            </a:extLst>
          </p:cNvPr>
          <p:cNvPicPr>
            <a:picLocks noChangeAspect="1"/>
          </p:cNvPicPr>
          <p:nvPr/>
        </p:nvPicPr>
        <p:blipFill>
          <a:blip r:embed="rId3"/>
          <a:stretch>
            <a:fillRect/>
          </a:stretch>
        </p:blipFill>
        <p:spPr>
          <a:xfrm>
            <a:off x="9144000" y="-17910"/>
            <a:ext cx="5486400" cy="8229600"/>
          </a:xfrm>
          <a:prstGeom prst="rect">
            <a:avLst/>
          </a:prstGeom>
        </p:spPr>
      </p:pic>
      <p:graphicFrame>
        <p:nvGraphicFramePr>
          <p:cNvPr id="14" name="Diagram 13">
            <a:extLst>
              <a:ext uri="{FF2B5EF4-FFF2-40B4-BE49-F238E27FC236}">
                <a16:creationId xmlns:a16="http://schemas.microsoft.com/office/drawing/2014/main" xmlns="" id="{05A7F9B0-8B89-6FE7-3114-8B164E078E5D}"/>
              </a:ext>
            </a:extLst>
          </p:cNvPr>
          <p:cNvGraphicFramePr/>
          <p:nvPr>
            <p:extLst>
              <p:ext uri="{D42A27DB-BD31-4B8C-83A1-F6EECF244321}">
                <p14:modId xmlns:p14="http://schemas.microsoft.com/office/powerpoint/2010/main" val="1765717835"/>
              </p:ext>
            </p:extLst>
          </p:nvPr>
        </p:nvGraphicFramePr>
        <p:xfrm>
          <a:off x="364668" y="1337129"/>
          <a:ext cx="7881260" cy="6502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84299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4704" y="983575"/>
            <a:ext cx="7707392" cy="1207294"/>
          </a:xfrm>
          <a:prstGeom prst="rect">
            <a:avLst/>
          </a:prstGeom>
          <a:noFill/>
          <a:ln/>
        </p:spPr>
        <p:txBody>
          <a:bodyPr wrap="square" lIns="0" tIns="0" rIns="0" bIns="0" rtlCol="0" anchor="t"/>
          <a:lstStyle/>
          <a:p>
            <a:pPr marL="0" indent="0">
              <a:lnSpc>
                <a:spcPts val="4750"/>
              </a:lnSpc>
              <a:buNone/>
            </a:pPr>
            <a:r>
              <a:rPr lang="en-US" sz="3800" dirty="0">
                <a:solidFill>
                  <a:srgbClr val="FFD9BE"/>
                </a:solidFill>
                <a:latin typeface="Quattrocento" pitchFamily="34" charset="0"/>
                <a:ea typeface="Quattrocento" pitchFamily="34" charset="-122"/>
                <a:cs typeface="Quattrocento" pitchFamily="34" charset="-120"/>
              </a:rPr>
              <a:t>Why Digital Transformation is Crucial for Shipping Companies</a:t>
            </a:r>
            <a:endParaRPr lang="en-US" sz="3800" dirty="0"/>
          </a:p>
        </p:txBody>
      </p:sp>
      <p:sp>
        <p:nvSpPr>
          <p:cNvPr id="4" name="Shape 1"/>
          <p:cNvSpPr/>
          <p:nvPr/>
        </p:nvSpPr>
        <p:spPr>
          <a:xfrm>
            <a:off x="6204704" y="2729508"/>
            <a:ext cx="359093" cy="359092"/>
          </a:xfrm>
          <a:prstGeom prst="roundRect">
            <a:avLst>
              <a:gd name="adj" fmla="val 8573"/>
            </a:avLst>
          </a:prstGeom>
          <a:solidFill>
            <a:srgbClr val="315251"/>
          </a:solidFill>
          <a:ln/>
        </p:spPr>
      </p:sp>
      <p:sp>
        <p:nvSpPr>
          <p:cNvPr id="5" name="Text 2"/>
          <p:cNvSpPr/>
          <p:nvPr/>
        </p:nvSpPr>
        <p:spPr>
          <a:xfrm>
            <a:off x="6768941" y="2729508"/>
            <a:ext cx="3186946" cy="603647"/>
          </a:xfrm>
          <a:prstGeom prst="rect">
            <a:avLst/>
          </a:prstGeom>
          <a:noFill/>
          <a:ln/>
        </p:spPr>
        <p:txBody>
          <a:bodyPr wrap="square" lIns="0" tIns="0" rIns="0" bIns="0" rtlCol="0" anchor="t"/>
          <a:lstStyle/>
          <a:p>
            <a:pPr marL="0" indent="0">
              <a:lnSpc>
                <a:spcPts val="2350"/>
              </a:lnSpc>
              <a:buNone/>
            </a:pPr>
            <a:r>
              <a:rPr lang="en-US" sz="1900" dirty="0">
                <a:solidFill>
                  <a:srgbClr val="F9EEE7"/>
                </a:solidFill>
                <a:latin typeface="Quattrocento" pitchFamily="34" charset="0"/>
                <a:ea typeface="Quattrocento" pitchFamily="34" charset="-122"/>
                <a:cs typeface="Quattrocento" pitchFamily="34" charset="-120"/>
              </a:rPr>
              <a:t>Enhanced Efficiency and Productivity</a:t>
            </a:r>
            <a:endParaRPr lang="en-US" sz="1900" dirty="0"/>
          </a:p>
        </p:txBody>
      </p:sp>
      <p:sp>
        <p:nvSpPr>
          <p:cNvPr id="6" name="Text 3"/>
          <p:cNvSpPr/>
          <p:nvPr/>
        </p:nvSpPr>
        <p:spPr>
          <a:xfrm>
            <a:off x="6768941" y="3456265"/>
            <a:ext cx="3186946" cy="1313498"/>
          </a:xfrm>
          <a:prstGeom prst="rect">
            <a:avLst/>
          </a:prstGeom>
          <a:noFill/>
          <a:ln/>
        </p:spPr>
        <p:txBody>
          <a:bodyPr wrap="square" lIns="0" tIns="0" rIns="0" bIns="0" rtlCol="0" anchor="t"/>
          <a:lstStyle/>
          <a:p>
            <a:pPr marL="0" indent="0">
              <a:lnSpc>
                <a:spcPts val="2550"/>
              </a:lnSpc>
              <a:buNone/>
            </a:pPr>
            <a:r>
              <a:rPr lang="en-US" sz="1600" dirty="0">
                <a:solidFill>
                  <a:srgbClr val="F9EEE7"/>
                </a:solidFill>
                <a:latin typeface="Quattrocento" pitchFamily="34" charset="0"/>
                <a:ea typeface="Quattrocento" pitchFamily="34" charset="-122"/>
                <a:cs typeface="Quattrocento" pitchFamily="34" charset="-120"/>
              </a:rPr>
              <a:t>Automated processes and real-time data analysis streamline operations, reducing errors and increasing efficiency.</a:t>
            </a:r>
            <a:endParaRPr lang="en-US" sz="1600" dirty="0"/>
          </a:p>
        </p:txBody>
      </p:sp>
      <p:sp>
        <p:nvSpPr>
          <p:cNvPr id="7" name="Shape 4"/>
          <p:cNvSpPr/>
          <p:nvPr/>
        </p:nvSpPr>
        <p:spPr>
          <a:xfrm>
            <a:off x="10161032" y="2729508"/>
            <a:ext cx="359093" cy="359092"/>
          </a:xfrm>
          <a:prstGeom prst="roundRect">
            <a:avLst>
              <a:gd name="adj" fmla="val 8573"/>
            </a:avLst>
          </a:prstGeom>
          <a:solidFill>
            <a:srgbClr val="315251"/>
          </a:solidFill>
          <a:ln/>
        </p:spPr>
      </p:sp>
      <p:sp>
        <p:nvSpPr>
          <p:cNvPr id="8" name="Text 5"/>
          <p:cNvSpPr/>
          <p:nvPr/>
        </p:nvSpPr>
        <p:spPr>
          <a:xfrm>
            <a:off x="10725269" y="2729508"/>
            <a:ext cx="3059549" cy="301823"/>
          </a:xfrm>
          <a:prstGeom prst="rect">
            <a:avLst/>
          </a:prstGeom>
          <a:noFill/>
          <a:ln/>
        </p:spPr>
        <p:txBody>
          <a:bodyPr wrap="none" lIns="0" tIns="0" rIns="0" bIns="0" rtlCol="0" anchor="t"/>
          <a:lstStyle/>
          <a:p>
            <a:pPr marL="0" indent="0">
              <a:lnSpc>
                <a:spcPts val="2350"/>
              </a:lnSpc>
              <a:buNone/>
            </a:pPr>
            <a:r>
              <a:rPr lang="en-US" sz="1900" dirty="0">
                <a:solidFill>
                  <a:srgbClr val="F9EEE7"/>
                </a:solidFill>
                <a:latin typeface="Quattrocento" pitchFamily="34" charset="0"/>
                <a:ea typeface="Quattrocento" pitchFamily="34" charset="-122"/>
                <a:cs typeface="Quattrocento" pitchFamily="34" charset="-120"/>
              </a:rPr>
              <a:t>Improved Customer Service</a:t>
            </a:r>
            <a:endParaRPr lang="en-US" sz="1900" dirty="0"/>
          </a:p>
        </p:txBody>
      </p:sp>
      <p:sp>
        <p:nvSpPr>
          <p:cNvPr id="9" name="Text 6"/>
          <p:cNvSpPr/>
          <p:nvPr/>
        </p:nvSpPr>
        <p:spPr>
          <a:xfrm>
            <a:off x="10725269" y="3154442"/>
            <a:ext cx="3186946" cy="1313498"/>
          </a:xfrm>
          <a:prstGeom prst="rect">
            <a:avLst/>
          </a:prstGeom>
          <a:noFill/>
          <a:ln/>
        </p:spPr>
        <p:txBody>
          <a:bodyPr wrap="square" lIns="0" tIns="0" rIns="0" bIns="0" rtlCol="0" anchor="t"/>
          <a:lstStyle/>
          <a:p>
            <a:pPr marL="0" indent="0">
              <a:lnSpc>
                <a:spcPts val="2550"/>
              </a:lnSpc>
              <a:buNone/>
            </a:pPr>
            <a:r>
              <a:rPr lang="en-US" sz="1600" dirty="0">
                <a:solidFill>
                  <a:srgbClr val="F9EEE7"/>
                </a:solidFill>
                <a:latin typeface="Quattrocento" pitchFamily="34" charset="0"/>
                <a:ea typeface="Quattrocento" pitchFamily="34" charset="-122"/>
                <a:cs typeface="Quattrocento" pitchFamily="34" charset="-120"/>
              </a:rPr>
              <a:t>Digital tools enable faster and more accurate communication, improving responsiveness to customer inquiries and needs.</a:t>
            </a:r>
            <a:endParaRPr lang="en-US" sz="1600" dirty="0"/>
          </a:p>
        </p:txBody>
      </p:sp>
      <p:sp>
        <p:nvSpPr>
          <p:cNvPr id="10" name="Shape 7"/>
          <p:cNvSpPr/>
          <p:nvPr/>
        </p:nvSpPr>
        <p:spPr>
          <a:xfrm>
            <a:off x="6204704" y="5205770"/>
            <a:ext cx="359093" cy="359092"/>
          </a:xfrm>
          <a:prstGeom prst="roundRect">
            <a:avLst>
              <a:gd name="adj" fmla="val 8573"/>
            </a:avLst>
          </a:prstGeom>
          <a:solidFill>
            <a:srgbClr val="315251"/>
          </a:solidFill>
          <a:ln/>
        </p:spPr>
      </p:sp>
      <p:sp>
        <p:nvSpPr>
          <p:cNvPr id="11" name="Text 8"/>
          <p:cNvSpPr/>
          <p:nvPr/>
        </p:nvSpPr>
        <p:spPr>
          <a:xfrm>
            <a:off x="6768941" y="5205770"/>
            <a:ext cx="2944416" cy="301823"/>
          </a:xfrm>
          <a:prstGeom prst="rect">
            <a:avLst/>
          </a:prstGeom>
          <a:noFill/>
          <a:ln/>
        </p:spPr>
        <p:txBody>
          <a:bodyPr wrap="none" lIns="0" tIns="0" rIns="0" bIns="0" rtlCol="0" anchor="t"/>
          <a:lstStyle/>
          <a:p>
            <a:pPr marL="0" indent="0">
              <a:lnSpc>
                <a:spcPts val="2350"/>
              </a:lnSpc>
              <a:buNone/>
            </a:pPr>
            <a:r>
              <a:rPr lang="en-US" sz="1900" dirty="0">
                <a:solidFill>
                  <a:srgbClr val="F9EEE7"/>
                </a:solidFill>
                <a:latin typeface="Quattrocento" pitchFamily="34" charset="0"/>
                <a:ea typeface="Quattrocento" pitchFamily="34" charset="-122"/>
                <a:cs typeface="Quattrocento" pitchFamily="34" charset="-120"/>
              </a:rPr>
              <a:t>Increased Competitiveness</a:t>
            </a:r>
            <a:endParaRPr lang="en-US" sz="1900" dirty="0"/>
          </a:p>
        </p:txBody>
      </p:sp>
      <p:sp>
        <p:nvSpPr>
          <p:cNvPr id="12" name="Text 9"/>
          <p:cNvSpPr/>
          <p:nvPr/>
        </p:nvSpPr>
        <p:spPr>
          <a:xfrm>
            <a:off x="6768941" y="5630704"/>
            <a:ext cx="3186946" cy="1313498"/>
          </a:xfrm>
          <a:prstGeom prst="rect">
            <a:avLst/>
          </a:prstGeom>
          <a:noFill/>
          <a:ln/>
        </p:spPr>
        <p:txBody>
          <a:bodyPr wrap="square" lIns="0" tIns="0" rIns="0" bIns="0" rtlCol="0" anchor="t"/>
          <a:lstStyle/>
          <a:p>
            <a:pPr marL="0" indent="0">
              <a:lnSpc>
                <a:spcPts val="2550"/>
              </a:lnSpc>
              <a:buNone/>
            </a:pPr>
            <a:r>
              <a:rPr lang="en-US" sz="1600" dirty="0">
                <a:solidFill>
                  <a:srgbClr val="F9EEE7"/>
                </a:solidFill>
                <a:latin typeface="Quattrocento" pitchFamily="34" charset="0"/>
                <a:ea typeface="Quattrocento" pitchFamily="34" charset="-122"/>
                <a:cs typeface="Quattrocento" pitchFamily="34" charset="-120"/>
              </a:rPr>
              <a:t>Digital transformation allows companies to adapt quickly to changing market conditions and gain a competitive edge.</a:t>
            </a:r>
            <a:endParaRPr lang="en-US" sz="1600" dirty="0"/>
          </a:p>
        </p:txBody>
      </p:sp>
      <p:sp>
        <p:nvSpPr>
          <p:cNvPr id="13" name="Shape 10"/>
          <p:cNvSpPr/>
          <p:nvPr/>
        </p:nvSpPr>
        <p:spPr>
          <a:xfrm>
            <a:off x="10161032" y="5205770"/>
            <a:ext cx="359093" cy="359092"/>
          </a:xfrm>
          <a:prstGeom prst="roundRect">
            <a:avLst>
              <a:gd name="adj" fmla="val 8573"/>
            </a:avLst>
          </a:prstGeom>
          <a:solidFill>
            <a:srgbClr val="315251"/>
          </a:solidFill>
          <a:ln/>
        </p:spPr>
      </p:sp>
      <p:sp>
        <p:nvSpPr>
          <p:cNvPr id="14" name="Text 11"/>
          <p:cNvSpPr/>
          <p:nvPr/>
        </p:nvSpPr>
        <p:spPr>
          <a:xfrm>
            <a:off x="10725269" y="5205770"/>
            <a:ext cx="3186946" cy="603647"/>
          </a:xfrm>
          <a:prstGeom prst="rect">
            <a:avLst/>
          </a:prstGeom>
          <a:noFill/>
          <a:ln/>
        </p:spPr>
        <p:txBody>
          <a:bodyPr wrap="square" lIns="0" tIns="0" rIns="0" bIns="0" rtlCol="0" anchor="t"/>
          <a:lstStyle/>
          <a:p>
            <a:pPr marL="0" indent="0">
              <a:lnSpc>
                <a:spcPts val="2350"/>
              </a:lnSpc>
              <a:buNone/>
            </a:pPr>
            <a:r>
              <a:rPr lang="en-US" sz="1900" dirty="0">
                <a:solidFill>
                  <a:srgbClr val="F9EEE7"/>
                </a:solidFill>
                <a:latin typeface="Quattrocento" pitchFamily="34" charset="0"/>
                <a:ea typeface="Quattrocento" pitchFamily="34" charset="-122"/>
                <a:cs typeface="Quattrocento" pitchFamily="34" charset="-120"/>
              </a:rPr>
              <a:t>Data-Driven Decision Making</a:t>
            </a:r>
            <a:endParaRPr lang="en-US" sz="1900" dirty="0"/>
          </a:p>
        </p:txBody>
      </p:sp>
      <p:sp>
        <p:nvSpPr>
          <p:cNvPr id="15" name="Text 12"/>
          <p:cNvSpPr/>
          <p:nvPr/>
        </p:nvSpPr>
        <p:spPr>
          <a:xfrm>
            <a:off x="10725269" y="5932527"/>
            <a:ext cx="3186946" cy="1313498"/>
          </a:xfrm>
          <a:prstGeom prst="rect">
            <a:avLst/>
          </a:prstGeom>
          <a:noFill/>
          <a:ln/>
        </p:spPr>
        <p:txBody>
          <a:bodyPr wrap="square" lIns="0" tIns="0" rIns="0" bIns="0" rtlCol="0" anchor="t"/>
          <a:lstStyle/>
          <a:p>
            <a:pPr marL="0" indent="0">
              <a:lnSpc>
                <a:spcPts val="2550"/>
              </a:lnSpc>
              <a:buNone/>
            </a:pPr>
            <a:r>
              <a:rPr lang="en-US" sz="1600" dirty="0">
                <a:solidFill>
                  <a:srgbClr val="F9EEE7"/>
                </a:solidFill>
                <a:latin typeface="Quattrocento" pitchFamily="34" charset="0"/>
                <a:ea typeface="Quattrocento" pitchFamily="34" charset="-122"/>
                <a:cs typeface="Quattrocento" pitchFamily="34" charset="-120"/>
              </a:rPr>
              <a:t>Access to real-time data empowers informed decision-making based on accurate insights and analysis.</a:t>
            </a:r>
            <a:endParaRPr lang="en-US" sz="1600" dirty="0"/>
          </a:p>
        </p:txBody>
      </p:sp>
      <p:sp>
        <p:nvSpPr>
          <p:cNvPr id="16" name="Rectangle 15">
            <a:extLst>
              <a:ext uri="{FF2B5EF4-FFF2-40B4-BE49-F238E27FC236}">
                <a16:creationId xmlns:a16="http://schemas.microsoft.com/office/drawing/2014/main" xmlns="" id="{CDB870CC-ACF2-F5F2-B28F-D96EF29186B9}"/>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2216" y="458272"/>
            <a:ext cx="8092202" cy="489347"/>
          </a:xfrm>
          <a:prstGeom prst="rect">
            <a:avLst/>
          </a:prstGeom>
          <a:noFill/>
          <a:ln/>
        </p:spPr>
        <p:txBody>
          <a:bodyPr wrap="none" lIns="0" tIns="0" rIns="0" bIns="0" rtlCol="0" anchor="t"/>
          <a:lstStyle/>
          <a:p>
            <a:pPr marL="0" indent="0">
              <a:lnSpc>
                <a:spcPts val="3850"/>
              </a:lnSpc>
              <a:buNone/>
            </a:pPr>
            <a:r>
              <a:rPr lang="en-US" sz="3050" dirty="0">
                <a:solidFill>
                  <a:srgbClr val="FFD9BE"/>
                </a:solidFill>
                <a:latin typeface="Quattrocento" pitchFamily="34" charset="0"/>
                <a:ea typeface="Quattrocento" pitchFamily="34" charset="-122"/>
                <a:cs typeface="Quattrocento" pitchFamily="34" charset="-120"/>
              </a:rPr>
              <a:t>Implementation Roadmap and Key Takeaways</a:t>
            </a:r>
            <a:endParaRPr lang="en-US" sz="3050" dirty="0"/>
          </a:p>
        </p:txBody>
      </p:sp>
      <p:sp>
        <p:nvSpPr>
          <p:cNvPr id="3" name="Shape 1"/>
          <p:cNvSpPr/>
          <p:nvPr/>
        </p:nvSpPr>
        <p:spPr>
          <a:xfrm>
            <a:off x="820222" y="1280279"/>
            <a:ext cx="22860" cy="6490930"/>
          </a:xfrm>
          <a:prstGeom prst="roundRect">
            <a:avLst>
              <a:gd name="adj" fmla="val 109164"/>
            </a:avLst>
          </a:prstGeom>
          <a:solidFill>
            <a:srgbClr val="4A6B6A"/>
          </a:solidFill>
          <a:ln/>
        </p:spPr>
      </p:sp>
      <p:sp>
        <p:nvSpPr>
          <p:cNvPr id="4" name="Shape 2"/>
          <p:cNvSpPr/>
          <p:nvPr/>
        </p:nvSpPr>
        <p:spPr>
          <a:xfrm>
            <a:off x="995898" y="1642943"/>
            <a:ext cx="582216" cy="22860"/>
          </a:xfrm>
          <a:prstGeom prst="roundRect">
            <a:avLst>
              <a:gd name="adj" fmla="val 109164"/>
            </a:avLst>
          </a:prstGeom>
          <a:solidFill>
            <a:srgbClr val="4A6B6A"/>
          </a:solidFill>
          <a:ln/>
        </p:spPr>
      </p:sp>
      <p:sp>
        <p:nvSpPr>
          <p:cNvPr id="5" name="Shape 3"/>
          <p:cNvSpPr/>
          <p:nvPr/>
        </p:nvSpPr>
        <p:spPr>
          <a:xfrm>
            <a:off x="644545" y="1467326"/>
            <a:ext cx="374213" cy="374213"/>
          </a:xfrm>
          <a:prstGeom prst="roundRect">
            <a:avLst>
              <a:gd name="adj" fmla="val 6669"/>
            </a:avLst>
          </a:prstGeom>
          <a:solidFill>
            <a:srgbClr val="315251"/>
          </a:solidFill>
          <a:ln/>
        </p:spPr>
      </p:sp>
      <p:sp>
        <p:nvSpPr>
          <p:cNvPr id="6" name="Text 4"/>
          <p:cNvSpPr/>
          <p:nvPr/>
        </p:nvSpPr>
        <p:spPr>
          <a:xfrm>
            <a:off x="790039" y="1536978"/>
            <a:ext cx="83225"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1</a:t>
            </a:r>
            <a:endParaRPr lang="en-US" sz="1800" dirty="0"/>
          </a:p>
        </p:txBody>
      </p:sp>
      <p:sp>
        <p:nvSpPr>
          <p:cNvPr id="7" name="Text 5"/>
          <p:cNvSpPr/>
          <p:nvPr/>
        </p:nvSpPr>
        <p:spPr>
          <a:xfrm>
            <a:off x="1746647" y="1446609"/>
            <a:ext cx="1957149"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Needs Assessment</a:t>
            </a:r>
            <a:endParaRPr lang="en-US" sz="1500" dirty="0"/>
          </a:p>
        </p:txBody>
      </p:sp>
      <p:sp>
        <p:nvSpPr>
          <p:cNvPr id="8" name="Text 6"/>
          <p:cNvSpPr/>
          <p:nvPr/>
        </p:nvSpPr>
        <p:spPr>
          <a:xfrm>
            <a:off x="1746647" y="1791057"/>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Identify current HR processes and challenges.</a:t>
            </a:r>
            <a:endParaRPr lang="en-US" sz="1300" dirty="0"/>
          </a:p>
        </p:txBody>
      </p:sp>
      <p:sp>
        <p:nvSpPr>
          <p:cNvPr id="9" name="Shape 7"/>
          <p:cNvSpPr/>
          <p:nvPr/>
        </p:nvSpPr>
        <p:spPr>
          <a:xfrm>
            <a:off x="995898" y="2752487"/>
            <a:ext cx="582216" cy="22860"/>
          </a:xfrm>
          <a:prstGeom prst="roundRect">
            <a:avLst>
              <a:gd name="adj" fmla="val 109164"/>
            </a:avLst>
          </a:prstGeom>
          <a:solidFill>
            <a:srgbClr val="4A6B6A"/>
          </a:solidFill>
          <a:ln/>
        </p:spPr>
      </p:sp>
      <p:sp>
        <p:nvSpPr>
          <p:cNvPr id="10" name="Shape 8"/>
          <p:cNvSpPr/>
          <p:nvPr/>
        </p:nvSpPr>
        <p:spPr>
          <a:xfrm>
            <a:off x="644545" y="2576870"/>
            <a:ext cx="374213" cy="374213"/>
          </a:xfrm>
          <a:prstGeom prst="roundRect">
            <a:avLst>
              <a:gd name="adj" fmla="val 6669"/>
            </a:avLst>
          </a:prstGeom>
          <a:solidFill>
            <a:srgbClr val="315251"/>
          </a:solidFill>
          <a:ln/>
        </p:spPr>
      </p:sp>
      <p:sp>
        <p:nvSpPr>
          <p:cNvPr id="11" name="Text 9"/>
          <p:cNvSpPr/>
          <p:nvPr/>
        </p:nvSpPr>
        <p:spPr>
          <a:xfrm>
            <a:off x="768727" y="2646521"/>
            <a:ext cx="125849"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2</a:t>
            </a:r>
            <a:endParaRPr lang="en-US" sz="1800" dirty="0"/>
          </a:p>
        </p:txBody>
      </p:sp>
      <p:sp>
        <p:nvSpPr>
          <p:cNvPr id="12" name="Text 10"/>
          <p:cNvSpPr/>
          <p:nvPr/>
        </p:nvSpPr>
        <p:spPr>
          <a:xfrm>
            <a:off x="1746647" y="2556153"/>
            <a:ext cx="1957149"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Solution Selection</a:t>
            </a:r>
            <a:endParaRPr lang="en-US" sz="1500" dirty="0"/>
          </a:p>
        </p:txBody>
      </p:sp>
      <p:sp>
        <p:nvSpPr>
          <p:cNvPr id="13" name="Text 11"/>
          <p:cNvSpPr/>
          <p:nvPr/>
        </p:nvSpPr>
        <p:spPr>
          <a:xfrm>
            <a:off x="1746647" y="2900601"/>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Choose the best Oracle HR solution for the company's needs.</a:t>
            </a:r>
            <a:endParaRPr lang="en-US" sz="1300" dirty="0"/>
          </a:p>
        </p:txBody>
      </p:sp>
      <p:sp>
        <p:nvSpPr>
          <p:cNvPr id="14" name="Shape 12"/>
          <p:cNvSpPr/>
          <p:nvPr/>
        </p:nvSpPr>
        <p:spPr>
          <a:xfrm>
            <a:off x="995898" y="3862030"/>
            <a:ext cx="582216" cy="22860"/>
          </a:xfrm>
          <a:prstGeom prst="roundRect">
            <a:avLst>
              <a:gd name="adj" fmla="val 109164"/>
            </a:avLst>
          </a:prstGeom>
          <a:solidFill>
            <a:srgbClr val="4A6B6A"/>
          </a:solidFill>
          <a:ln/>
        </p:spPr>
      </p:sp>
      <p:sp>
        <p:nvSpPr>
          <p:cNvPr id="15" name="Shape 13"/>
          <p:cNvSpPr/>
          <p:nvPr/>
        </p:nvSpPr>
        <p:spPr>
          <a:xfrm>
            <a:off x="644545" y="3686413"/>
            <a:ext cx="374213" cy="374213"/>
          </a:xfrm>
          <a:prstGeom prst="roundRect">
            <a:avLst>
              <a:gd name="adj" fmla="val 6669"/>
            </a:avLst>
          </a:prstGeom>
          <a:solidFill>
            <a:srgbClr val="315251"/>
          </a:solidFill>
          <a:ln/>
        </p:spPr>
      </p:sp>
      <p:sp>
        <p:nvSpPr>
          <p:cNvPr id="16" name="Text 14"/>
          <p:cNvSpPr/>
          <p:nvPr/>
        </p:nvSpPr>
        <p:spPr>
          <a:xfrm>
            <a:off x="767775" y="3756065"/>
            <a:ext cx="127754"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3</a:t>
            </a:r>
            <a:endParaRPr lang="en-US" sz="1800" dirty="0"/>
          </a:p>
        </p:txBody>
      </p:sp>
      <p:sp>
        <p:nvSpPr>
          <p:cNvPr id="17" name="Text 15"/>
          <p:cNvSpPr/>
          <p:nvPr/>
        </p:nvSpPr>
        <p:spPr>
          <a:xfrm>
            <a:off x="1746647" y="3665696"/>
            <a:ext cx="2245638"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Implementation Planning</a:t>
            </a:r>
            <a:endParaRPr lang="en-US" sz="1500" dirty="0"/>
          </a:p>
        </p:txBody>
      </p:sp>
      <p:sp>
        <p:nvSpPr>
          <p:cNvPr id="18" name="Text 16"/>
          <p:cNvSpPr/>
          <p:nvPr/>
        </p:nvSpPr>
        <p:spPr>
          <a:xfrm>
            <a:off x="1746647" y="4010144"/>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Develop a detailed implementation plan with timelines and resources.</a:t>
            </a:r>
            <a:endParaRPr lang="en-US" sz="1300" dirty="0"/>
          </a:p>
        </p:txBody>
      </p:sp>
      <p:sp>
        <p:nvSpPr>
          <p:cNvPr id="19" name="Shape 17"/>
          <p:cNvSpPr/>
          <p:nvPr/>
        </p:nvSpPr>
        <p:spPr>
          <a:xfrm>
            <a:off x="995898" y="4971574"/>
            <a:ext cx="582216" cy="22860"/>
          </a:xfrm>
          <a:prstGeom prst="roundRect">
            <a:avLst>
              <a:gd name="adj" fmla="val 109164"/>
            </a:avLst>
          </a:prstGeom>
          <a:solidFill>
            <a:srgbClr val="4A6B6A"/>
          </a:solidFill>
          <a:ln/>
        </p:spPr>
      </p:sp>
      <p:sp>
        <p:nvSpPr>
          <p:cNvPr id="20" name="Shape 18"/>
          <p:cNvSpPr/>
          <p:nvPr/>
        </p:nvSpPr>
        <p:spPr>
          <a:xfrm>
            <a:off x="644545" y="4795957"/>
            <a:ext cx="374213" cy="374213"/>
          </a:xfrm>
          <a:prstGeom prst="roundRect">
            <a:avLst>
              <a:gd name="adj" fmla="val 6669"/>
            </a:avLst>
          </a:prstGeom>
          <a:solidFill>
            <a:srgbClr val="315251"/>
          </a:solidFill>
          <a:ln/>
        </p:spPr>
      </p:sp>
      <p:sp>
        <p:nvSpPr>
          <p:cNvPr id="21" name="Text 19"/>
          <p:cNvSpPr/>
          <p:nvPr/>
        </p:nvSpPr>
        <p:spPr>
          <a:xfrm>
            <a:off x="771942" y="4865608"/>
            <a:ext cx="119301"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4</a:t>
            </a:r>
            <a:endParaRPr lang="en-US" sz="1800" dirty="0"/>
          </a:p>
        </p:txBody>
      </p:sp>
      <p:sp>
        <p:nvSpPr>
          <p:cNvPr id="22" name="Text 20"/>
          <p:cNvSpPr/>
          <p:nvPr/>
        </p:nvSpPr>
        <p:spPr>
          <a:xfrm>
            <a:off x="1746647" y="4775240"/>
            <a:ext cx="1957149"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System Configuration</a:t>
            </a:r>
            <a:endParaRPr lang="en-US" sz="1500" dirty="0"/>
          </a:p>
        </p:txBody>
      </p:sp>
      <p:sp>
        <p:nvSpPr>
          <p:cNvPr id="23" name="Text 21"/>
          <p:cNvSpPr/>
          <p:nvPr/>
        </p:nvSpPr>
        <p:spPr>
          <a:xfrm>
            <a:off x="1746647" y="5119687"/>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Customize Oracle HR system to meet the specific requirements.</a:t>
            </a:r>
            <a:endParaRPr lang="en-US" sz="1300" dirty="0"/>
          </a:p>
        </p:txBody>
      </p:sp>
      <p:sp>
        <p:nvSpPr>
          <p:cNvPr id="24" name="Shape 22"/>
          <p:cNvSpPr/>
          <p:nvPr/>
        </p:nvSpPr>
        <p:spPr>
          <a:xfrm>
            <a:off x="995898" y="6081117"/>
            <a:ext cx="582216" cy="22860"/>
          </a:xfrm>
          <a:prstGeom prst="roundRect">
            <a:avLst>
              <a:gd name="adj" fmla="val 109164"/>
            </a:avLst>
          </a:prstGeom>
          <a:solidFill>
            <a:srgbClr val="4A6B6A"/>
          </a:solidFill>
          <a:ln/>
        </p:spPr>
      </p:sp>
      <p:sp>
        <p:nvSpPr>
          <p:cNvPr id="25" name="Shape 23"/>
          <p:cNvSpPr/>
          <p:nvPr/>
        </p:nvSpPr>
        <p:spPr>
          <a:xfrm>
            <a:off x="644545" y="5905500"/>
            <a:ext cx="374213" cy="374213"/>
          </a:xfrm>
          <a:prstGeom prst="roundRect">
            <a:avLst>
              <a:gd name="adj" fmla="val 6669"/>
            </a:avLst>
          </a:prstGeom>
          <a:solidFill>
            <a:srgbClr val="315251"/>
          </a:solidFill>
          <a:ln/>
        </p:spPr>
      </p:sp>
      <p:sp>
        <p:nvSpPr>
          <p:cNvPr id="26" name="Text 24"/>
          <p:cNvSpPr/>
          <p:nvPr/>
        </p:nvSpPr>
        <p:spPr>
          <a:xfrm>
            <a:off x="769203" y="5975152"/>
            <a:ext cx="124778"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5</a:t>
            </a:r>
            <a:endParaRPr lang="en-US" sz="1800" dirty="0"/>
          </a:p>
        </p:txBody>
      </p:sp>
      <p:sp>
        <p:nvSpPr>
          <p:cNvPr id="27" name="Text 25"/>
          <p:cNvSpPr/>
          <p:nvPr/>
        </p:nvSpPr>
        <p:spPr>
          <a:xfrm>
            <a:off x="1746647" y="5884783"/>
            <a:ext cx="1957149"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User Training</a:t>
            </a:r>
            <a:endParaRPr lang="en-US" sz="1500" dirty="0"/>
          </a:p>
        </p:txBody>
      </p:sp>
      <p:sp>
        <p:nvSpPr>
          <p:cNvPr id="28" name="Text 26"/>
          <p:cNvSpPr/>
          <p:nvPr/>
        </p:nvSpPr>
        <p:spPr>
          <a:xfrm>
            <a:off x="1746647" y="6229231"/>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Train employees on the new HR system and processes.</a:t>
            </a:r>
            <a:endParaRPr lang="en-US" sz="1300" dirty="0"/>
          </a:p>
        </p:txBody>
      </p:sp>
      <p:sp>
        <p:nvSpPr>
          <p:cNvPr id="29" name="Shape 27"/>
          <p:cNvSpPr/>
          <p:nvPr/>
        </p:nvSpPr>
        <p:spPr>
          <a:xfrm>
            <a:off x="995898" y="7190661"/>
            <a:ext cx="582216" cy="22860"/>
          </a:xfrm>
          <a:prstGeom prst="roundRect">
            <a:avLst>
              <a:gd name="adj" fmla="val 109164"/>
            </a:avLst>
          </a:prstGeom>
          <a:solidFill>
            <a:srgbClr val="4A6B6A"/>
          </a:solidFill>
          <a:ln/>
        </p:spPr>
      </p:sp>
      <p:sp>
        <p:nvSpPr>
          <p:cNvPr id="30" name="Shape 28"/>
          <p:cNvSpPr/>
          <p:nvPr/>
        </p:nvSpPr>
        <p:spPr>
          <a:xfrm>
            <a:off x="644545" y="7015043"/>
            <a:ext cx="374213" cy="374213"/>
          </a:xfrm>
          <a:prstGeom prst="roundRect">
            <a:avLst>
              <a:gd name="adj" fmla="val 6669"/>
            </a:avLst>
          </a:prstGeom>
          <a:solidFill>
            <a:srgbClr val="315251"/>
          </a:solidFill>
          <a:ln/>
        </p:spPr>
      </p:sp>
      <p:sp>
        <p:nvSpPr>
          <p:cNvPr id="31" name="Text 29"/>
          <p:cNvSpPr/>
          <p:nvPr/>
        </p:nvSpPr>
        <p:spPr>
          <a:xfrm>
            <a:off x="767775" y="7084695"/>
            <a:ext cx="127754" cy="234910"/>
          </a:xfrm>
          <a:prstGeom prst="rect">
            <a:avLst/>
          </a:prstGeom>
          <a:noFill/>
          <a:ln/>
        </p:spPr>
        <p:txBody>
          <a:bodyPr wrap="none" lIns="0" tIns="0" rIns="0" bIns="0" rtlCol="0" anchor="t"/>
          <a:lstStyle/>
          <a:p>
            <a:pPr marL="0" indent="0" algn="ctr">
              <a:lnSpc>
                <a:spcPts val="1800"/>
              </a:lnSpc>
              <a:buNone/>
            </a:pPr>
            <a:r>
              <a:rPr lang="en-US" sz="1800" dirty="0">
                <a:solidFill>
                  <a:srgbClr val="F9EEE7"/>
                </a:solidFill>
                <a:latin typeface="Quattrocento" pitchFamily="34" charset="0"/>
                <a:ea typeface="Quattrocento" pitchFamily="34" charset="-122"/>
                <a:cs typeface="Quattrocento" pitchFamily="34" charset="-120"/>
              </a:rPr>
              <a:t>6</a:t>
            </a:r>
            <a:endParaRPr lang="en-US" sz="1800" dirty="0"/>
          </a:p>
        </p:txBody>
      </p:sp>
      <p:sp>
        <p:nvSpPr>
          <p:cNvPr id="32" name="Text 30"/>
          <p:cNvSpPr/>
          <p:nvPr/>
        </p:nvSpPr>
        <p:spPr>
          <a:xfrm>
            <a:off x="1746647" y="6994327"/>
            <a:ext cx="2641878" cy="244673"/>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Go-Live and Ongoing Support</a:t>
            </a:r>
            <a:endParaRPr lang="en-US" sz="1500" dirty="0"/>
          </a:p>
        </p:txBody>
      </p:sp>
      <p:sp>
        <p:nvSpPr>
          <p:cNvPr id="33" name="Text 31"/>
          <p:cNvSpPr/>
          <p:nvPr/>
        </p:nvSpPr>
        <p:spPr>
          <a:xfrm>
            <a:off x="1746647" y="7338774"/>
            <a:ext cx="12301538" cy="266105"/>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Launch the system and provide ongoing support to users.</a:t>
            </a:r>
            <a:endParaRPr lang="en-US" sz="1300" dirty="0"/>
          </a:p>
        </p:txBody>
      </p:sp>
      <p:pic>
        <p:nvPicPr>
          <p:cNvPr id="38" name="Picture 37">
            <a:extLst>
              <a:ext uri="{FF2B5EF4-FFF2-40B4-BE49-F238E27FC236}">
                <a16:creationId xmlns:a16="http://schemas.microsoft.com/office/drawing/2014/main" xmlns="" id="{9B47E781-A0F8-023F-46B5-4B2C93FC5DC1}"/>
              </a:ext>
            </a:extLst>
          </p:cNvPr>
          <p:cNvPicPr>
            <a:picLocks noChangeAspect="1"/>
          </p:cNvPicPr>
          <p:nvPr/>
        </p:nvPicPr>
        <p:blipFill>
          <a:blip r:embed="rId3"/>
          <a:stretch>
            <a:fillRect/>
          </a:stretch>
        </p:blipFill>
        <p:spPr>
          <a:xfrm>
            <a:off x="8826187" y="16090"/>
            <a:ext cx="5804213" cy="8213509"/>
          </a:xfrm>
          <a:prstGeom prst="rect">
            <a:avLst/>
          </a:prstGeom>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574119"/>
            <a:ext cx="7685961" cy="1225391"/>
          </a:xfrm>
          <a:prstGeom prst="rect">
            <a:avLst/>
          </a:prstGeom>
          <a:noFill/>
          <a:ln/>
        </p:spPr>
        <p:txBody>
          <a:bodyPr wrap="square" lIns="0" tIns="0" rIns="0" bIns="0" rtlCol="0" anchor="t"/>
          <a:lstStyle/>
          <a:p>
            <a:pPr marL="0" indent="0">
              <a:lnSpc>
                <a:spcPts val="4800"/>
              </a:lnSpc>
              <a:buNone/>
            </a:pPr>
            <a:r>
              <a:rPr lang="en-US" sz="3850" dirty="0">
                <a:solidFill>
                  <a:srgbClr val="FFD9BE"/>
                </a:solidFill>
                <a:latin typeface="Quattrocento" pitchFamily="34" charset="0"/>
                <a:ea typeface="Quattrocento" pitchFamily="34" charset="-122"/>
                <a:cs typeface="Quattrocento" pitchFamily="34" charset="-120"/>
              </a:rPr>
              <a:t>Challenges with Current HR Processes</a:t>
            </a:r>
            <a:endParaRPr lang="en-US" sz="3850" dirty="0"/>
          </a:p>
        </p:txBody>
      </p:sp>
      <p:sp>
        <p:nvSpPr>
          <p:cNvPr id="4" name="Shape 1"/>
          <p:cNvSpPr/>
          <p:nvPr/>
        </p:nvSpPr>
        <p:spPr>
          <a:xfrm>
            <a:off x="729020" y="2111931"/>
            <a:ext cx="3738920" cy="2514481"/>
          </a:xfrm>
          <a:prstGeom prst="roundRect">
            <a:avLst>
              <a:gd name="adj" fmla="val 1243"/>
            </a:avLst>
          </a:prstGeom>
          <a:solidFill>
            <a:srgbClr val="315251"/>
          </a:solidFill>
          <a:ln/>
        </p:spPr>
      </p:sp>
      <p:sp>
        <p:nvSpPr>
          <p:cNvPr id="5" name="Text 2"/>
          <p:cNvSpPr/>
          <p:nvPr/>
        </p:nvSpPr>
        <p:spPr>
          <a:xfrm>
            <a:off x="937260" y="2320171"/>
            <a:ext cx="2450783" cy="306229"/>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Paper-Based Systems</a:t>
            </a:r>
            <a:endParaRPr lang="en-US" sz="1900" dirty="0"/>
          </a:p>
        </p:txBody>
      </p:sp>
      <p:sp>
        <p:nvSpPr>
          <p:cNvPr id="6" name="Text 3"/>
          <p:cNvSpPr/>
          <p:nvPr/>
        </p:nvSpPr>
        <p:spPr>
          <a:xfrm>
            <a:off x="937260" y="2751296"/>
            <a:ext cx="3322439" cy="1666875"/>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Manual paperwork and processes are inefficient, prone to errors, and difficult to manage for a geographically dispersed workforce.</a:t>
            </a:r>
            <a:endParaRPr lang="en-US" sz="1600" dirty="0"/>
          </a:p>
        </p:txBody>
      </p:sp>
      <p:sp>
        <p:nvSpPr>
          <p:cNvPr id="7" name="Shape 4"/>
          <p:cNvSpPr/>
          <p:nvPr/>
        </p:nvSpPr>
        <p:spPr>
          <a:xfrm>
            <a:off x="4676180" y="2111931"/>
            <a:ext cx="3738920" cy="2514481"/>
          </a:xfrm>
          <a:prstGeom prst="roundRect">
            <a:avLst>
              <a:gd name="adj" fmla="val 1243"/>
            </a:avLst>
          </a:prstGeom>
          <a:solidFill>
            <a:srgbClr val="315251"/>
          </a:solidFill>
          <a:ln/>
        </p:spPr>
      </p:sp>
      <p:sp>
        <p:nvSpPr>
          <p:cNvPr id="8" name="Text 5"/>
          <p:cNvSpPr/>
          <p:nvPr/>
        </p:nvSpPr>
        <p:spPr>
          <a:xfrm>
            <a:off x="4884420" y="2320171"/>
            <a:ext cx="2450783" cy="306229"/>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Data Silos</a:t>
            </a:r>
            <a:endParaRPr lang="en-US" sz="1900" dirty="0"/>
          </a:p>
        </p:txBody>
      </p:sp>
      <p:sp>
        <p:nvSpPr>
          <p:cNvPr id="9" name="Text 6"/>
          <p:cNvSpPr/>
          <p:nvPr/>
        </p:nvSpPr>
        <p:spPr>
          <a:xfrm>
            <a:off x="4884420" y="2751296"/>
            <a:ext cx="3322439" cy="1333500"/>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Lack of a centralized HR system leads to data silos, making it challenging to access and analyze employee information.</a:t>
            </a:r>
            <a:endParaRPr lang="en-US" sz="1600" dirty="0"/>
          </a:p>
        </p:txBody>
      </p:sp>
      <p:sp>
        <p:nvSpPr>
          <p:cNvPr id="10" name="Shape 7"/>
          <p:cNvSpPr/>
          <p:nvPr/>
        </p:nvSpPr>
        <p:spPr>
          <a:xfrm>
            <a:off x="729020" y="4834652"/>
            <a:ext cx="3738920" cy="2820710"/>
          </a:xfrm>
          <a:prstGeom prst="roundRect">
            <a:avLst>
              <a:gd name="adj" fmla="val 1108"/>
            </a:avLst>
          </a:prstGeom>
          <a:solidFill>
            <a:srgbClr val="315251"/>
          </a:solidFill>
          <a:ln/>
        </p:spPr>
      </p:sp>
      <p:sp>
        <p:nvSpPr>
          <p:cNvPr id="11" name="Text 8"/>
          <p:cNvSpPr/>
          <p:nvPr/>
        </p:nvSpPr>
        <p:spPr>
          <a:xfrm>
            <a:off x="937260" y="5042892"/>
            <a:ext cx="3240048" cy="306229"/>
          </a:xfrm>
          <a:prstGeom prst="rect">
            <a:avLst/>
          </a:prstGeom>
          <a:noFill/>
          <a:ln/>
        </p:spPr>
        <p:txBody>
          <a:bodyPr wrap="non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Limited Analytics Capabilities</a:t>
            </a:r>
            <a:endParaRPr lang="en-US" sz="1900" dirty="0"/>
          </a:p>
        </p:txBody>
      </p:sp>
      <p:sp>
        <p:nvSpPr>
          <p:cNvPr id="12" name="Text 9"/>
          <p:cNvSpPr/>
          <p:nvPr/>
        </p:nvSpPr>
        <p:spPr>
          <a:xfrm>
            <a:off x="937260" y="5474018"/>
            <a:ext cx="3322439" cy="1333500"/>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Without robust data analytics, HR decision-making relies on intuition and gut feelings rather than data-driven insights.</a:t>
            </a:r>
            <a:endParaRPr lang="en-US" sz="1600" dirty="0"/>
          </a:p>
        </p:txBody>
      </p:sp>
      <p:sp>
        <p:nvSpPr>
          <p:cNvPr id="13" name="Shape 10"/>
          <p:cNvSpPr/>
          <p:nvPr/>
        </p:nvSpPr>
        <p:spPr>
          <a:xfrm>
            <a:off x="4676180" y="4834652"/>
            <a:ext cx="3738920" cy="2820710"/>
          </a:xfrm>
          <a:prstGeom prst="roundRect">
            <a:avLst>
              <a:gd name="adj" fmla="val 1108"/>
            </a:avLst>
          </a:prstGeom>
          <a:solidFill>
            <a:srgbClr val="315251"/>
          </a:solidFill>
          <a:ln/>
        </p:spPr>
      </p:sp>
      <p:sp>
        <p:nvSpPr>
          <p:cNvPr id="14" name="Text 11"/>
          <p:cNvSpPr/>
          <p:nvPr/>
        </p:nvSpPr>
        <p:spPr>
          <a:xfrm>
            <a:off x="4884420" y="5042892"/>
            <a:ext cx="3322439" cy="612458"/>
          </a:xfrm>
          <a:prstGeom prst="rect">
            <a:avLst/>
          </a:prstGeom>
          <a:noFill/>
          <a:ln/>
        </p:spPr>
        <p:txBody>
          <a:bodyPr wrap="square" lIns="0" tIns="0" rIns="0" bIns="0" rtlCol="0" anchor="t"/>
          <a:lstStyle/>
          <a:p>
            <a:pPr marL="0" indent="0">
              <a:lnSpc>
                <a:spcPts val="2400"/>
              </a:lnSpc>
              <a:buNone/>
            </a:pPr>
            <a:r>
              <a:rPr lang="en-US" sz="1900" dirty="0">
                <a:solidFill>
                  <a:srgbClr val="F9EEE7"/>
                </a:solidFill>
                <a:latin typeface="Quattrocento" pitchFamily="34" charset="0"/>
                <a:ea typeface="Quattrocento" pitchFamily="34" charset="-122"/>
                <a:cs typeface="Quattrocento" pitchFamily="34" charset="-120"/>
              </a:rPr>
              <a:t>Complex Onboarding and Training</a:t>
            </a:r>
            <a:endParaRPr lang="en-US" sz="1900" dirty="0"/>
          </a:p>
        </p:txBody>
      </p:sp>
      <p:sp>
        <p:nvSpPr>
          <p:cNvPr id="15" name="Text 12"/>
          <p:cNvSpPr/>
          <p:nvPr/>
        </p:nvSpPr>
        <p:spPr>
          <a:xfrm>
            <a:off x="4884420" y="5780246"/>
            <a:ext cx="3322439" cy="1666875"/>
          </a:xfrm>
          <a:prstGeom prst="rect">
            <a:avLst/>
          </a:prstGeom>
          <a:noFill/>
          <a:ln/>
        </p:spPr>
        <p:txBody>
          <a:bodyPr wrap="square" lIns="0" tIns="0" rIns="0" bIns="0" rtlCol="0" anchor="t"/>
          <a:lstStyle/>
          <a:p>
            <a:pPr marL="0" indent="0">
              <a:lnSpc>
                <a:spcPts val="2600"/>
              </a:lnSpc>
              <a:buNone/>
            </a:pPr>
            <a:r>
              <a:rPr lang="en-US" sz="1600" dirty="0">
                <a:solidFill>
                  <a:srgbClr val="F9EEE7"/>
                </a:solidFill>
                <a:latin typeface="Quattrocento" pitchFamily="34" charset="0"/>
                <a:ea typeface="Quattrocento" pitchFamily="34" charset="-122"/>
                <a:cs typeface="Quattrocento" pitchFamily="34" charset="-120"/>
              </a:rPr>
              <a:t>Manual onboarding and training processes can be lengthy and cumbersome, leading to delays in employee integration and productivity.</a:t>
            </a:r>
            <a:endParaRPr lang="en-US" sz="1600" dirty="0"/>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009" y="657701"/>
            <a:ext cx="8293418" cy="703302"/>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Overview of Oracle HR Solutions</a:t>
            </a:r>
            <a:endParaRPr lang="en-US" sz="4400" dirty="0"/>
          </a:p>
        </p:txBody>
      </p:sp>
      <p:sp>
        <p:nvSpPr>
          <p:cNvPr id="3" name="Text 1"/>
          <p:cNvSpPr/>
          <p:nvPr/>
        </p:nvSpPr>
        <p:spPr>
          <a:xfrm>
            <a:off x="837009" y="1958816"/>
            <a:ext cx="2813566" cy="351592"/>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Oracle Cloud HCM</a:t>
            </a:r>
            <a:endParaRPr lang="en-US" sz="2200" dirty="0"/>
          </a:p>
        </p:txBody>
      </p:sp>
      <p:sp>
        <p:nvSpPr>
          <p:cNvPr id="4" name="Text 2"/>
          <p:cNvSpPr/>
          <p:nvPr/>
        </p:nvSpPr>
        <p:spPr>
          <a:xfrm>
            <a:off x="837009" y="2549485"/>
            <a:ext cx="6186488" cy="2296001"/>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Oracle Cloud HCM is a comprehensive, cloud-based solution that provides a wide range of HR functionality, including talent management, payroll, and benefits administration. This solution is ideal for companies with a global workforce, as it can be customized to meet the specific needs of different countries and regions.</a:t>
            </a:r>
            <a:endParaRPr lang="en-US" sz="1850" dirty="0"/>
          </a:p>
        </p:txBody>
      </p:sp>
      <p:sp>
        <p:nvSpPr>
          <p:cNvPr id="5" name="Text 3"/>
          <p:cNvSpPr/>
          <p:nvPr/>
        </p:nvSpPr>
        <p:spPr>
          <a:xfrm>
            <a:off x="837009" y="5060633"/>
            <a:ext cx="6186488" cy="2296001"/>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For example, Oracle Cloud HCM can help a shipping company track employee time and attendance across multiple locations, ensuring compliance with local labor laws and regulations. It also offers advanced analytics capabilities to monitor employee performance and identify areas for improvement.</a:t>
            </a:r>
            <a:endParaRPr lang="en-US" sz="1850" dirty="0"/>
          </a:p>
        </p:txBody>
      </p:sp>
      <p:sp>
        <p:nvSpPr>
          <p:cNvPr id="6" name="Text 4"/>
          <p:cNvSpPr/>
          <p:nvPr/>
        </p:nvSpPr>
        <p:spPr>
          <a:xfrm>
            <a:off x="7614523" y="1958816"/>
            <a:ext cx="2813566" cy="351592"/>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Oracle Fusion HCM</a:t>
            </a:r>
            <a:endParaRPr lang="en-US" sz="2200" dirty="0"/>
          </a:p>
        </p:txBody>
      </p:sp>
      <p:sp>
        <p:nvSpPr>
          <p:cNvPr id="7" name="Text 5"/>
          <p:cNvSpPr/>
          <p:nvPr/>
        </p:nvSpPr>
        <p:spPr>
          <a:xfrm>
            <a:off x="7614523" y="2549485"/>
            <a:ext cx="6186488" cy="267866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Oracle Fusion HCM is an on-premises solution that offers a more traditional approach to HR management. It provides a robust set of features that can be customized to meet the specific needs of a shipping company. This solution is well-suited for companies with a large IT infrastructure and a preference for on-premises solutions.</a:t>
            </a:r>
            <a:endParaRPr lang="en-US" sz="1850" dirty="0"/>
          </a:p>
        </p:txBody>
      </p:sp>
      <p:sp>
        <p:nvSpPr>
          <p:cNvPr id="8" name="Text 6"/>
          <p:cNvSpPr/>
          <p:nvPr/>
        </p:nvSpPr>
        <p:spPr>
          <a:xfrm>
            <a:off x="7614523" y="5443299"/>
            <a:ext cx="6186488" cy="1913334"/>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For example, Oracle Fusion HCM can help a shipping company manage its employee benefits and retirement plans. It also provides comprehensive reporting and analytics capabilities, allowing HR managers to gain valuable insights into their workforce.</a:t>
            </a:r>
            <a:endParaRPr lang="en-US" sz="1850" dirty="0"/>
          </a:p>
        </p:txBody>
      </p:sp>
      <p:sp>
        <p:nvSpPr>
          <p:cNvPr id="9" name="Rectangle 8">
            <a:extLst>
              <a:ext uri="{FF2B5EF4-FFF2-40B4-BE49-F238E27FC236}">
                <a16:creationId xmlns:a16="http://schemas.microsoft.com/office/drawing/2014/main" xmlns="" id="{372073D9-4584-3353-B504-AC978383633D}"/>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319" y="128587"/>
            <a:ext cx="6838950" cy="7972425"/>
          </a:xfrm>
          <a:prstGeom prst="rect">
            <a:avLst/>
          </a:prstGeom>
        </p:spPr>
      </p:pic>
      <p:sp>
        <p:nvSpPr>
          <p:cNvPr id="4" name="Rectangle 3"/>
          <p:cNvSpPr/>
          <p:nvPr/>
        </p:nvSpPr>
        <p:spPr>
          <a:xfrm>
            <a:off x="1134512" y="1112259"/>
            <a:ext cx="5095806" cy="2208297"/>
          </a:xfrm>
          <a:prstGeom prst="rect">
            <a:avLst/>
          </a:prstGeom>
        </p:spPr>
        <p:txBody>
          <a:bodyPr wrap="square">
            <a:spAutoFit/>
          </a:bodyPr>
          <a:lstStyle/>
          <a:p>
            <a:pPr>
              <a:lnSpc>
                <a:spcPts val="5500"/>
              </a:lnSpc>
            </a:pPr>
            <a:r>
              <a:rPr lang="en-US" sz="4400" dirty="0" err="1">
                <a:solidFill>
                  <a:srgbClr val="FFD9BE"/>
                </a:solidFill>
                <a:latin typeface="Quattrocento" pitchFamily="34" charset="0"/>
                <a:ea typeface="Quattrocento" pitchFamily="34" charset="-122"/>
                <a:cs typeface="Quattrocento" pitchFamily="34" charset="-120"/>
              </a:rPr>
              <a:t>Twasila</a:t>
            </a:r>
            <a:r>
              <a:rPr lang="en-US" dirty="0">
                <a:solidFill>
                  <a:srgbClr val="FFD9BE"/>
                </a:solidFill>
                <a:latin typeface="Quattrocento" pitchFamily="34" charset="0"/>
                <a:ea typeface="Quattrocento" pitchFamily="34" charset="-122"/>
                <a:cs typeface="Quattrocento" pitchFamily="34" charset="-120"/>
              </a:rPr>
              <a:t> </a:t>
            </a:r>
            <a:r>
              <a:rPr lang="en-US" sz="4400" dirty="0">
                <a:solidFill>
                  <a:srgbClr val="FFD9BE"/>
                </a:solidFill>
                <a:latin typeface="Quattrocento" pitchFamily="34" charset="0"/>
                <a:ea typeface="Quattrocento" pitchFamily="34" charset="-122"/>
                <a:cs typeface="Quattrocento" pitchFamily="34" charset="-120"/>
              </a:rPr>
              <a:t>Company Organizational Chart</a:t>
            </a:r>
          </a:p>
        </p:txBody>
      </p:sp>
    </p:spTree>
    <p:extLst>
      <p:ext uri="{BB962C8B-B14F-4D97-AF65-F5344CB8AC3E}">
        <p14:creationId xmlns:p14="http://schemas.microsoft.com/office/powerpoint/2010/main" val="388402910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40406"/>
            <a:ext cx="7183755"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Creating the Business Group</a:t>
            </a:r>
            <a:endParaRPr lang="en-US" sz="4400" dirty="0"/>
          </a:p>
        </p:txBody>
      </p:sp>
      <p:sp>
        <p:nvSpPr>
          <p:cNvPr id="4" name="Shape 1"/>
          <p:cNvSpPr/>
          <p:nvPr/>
        </p:nvSpPr>
        <p:spPr>
          <a:xfrm>
            <a:off x="837724" y="2403396"/>
            <a:ext cx="3614618" cy="2506266"/>
          </a:xfrm>
          <a:prstGeom prst="roundRect">
            <a:avLst>
              <a:gd name="adj" fmla="val 1433"/>
            </a:avLst>
          </a:prstGeom>
          <a:solidFill>
            <a:srgbClr val="315251"/>
          </a:solidFill>
          <a:ln/>
        </p:spPr>
      </p:sp>
      <p:sp>
        <p:nvSpPr>
          <p:cNvPr id="5" name="Text 2"/>
          <p:cNvSpPr/>
          <p:nvPr/>
        </p:nvSpPr>
        <p:spPr>
          <a:xfrm>
            <a:off x="1077039" y="264271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Define Scope</a:t>
            </a:r>
            <a:endParaRPr lang="en-US" sz="2200" dirty="0"/>
          </a:p>
        </p:txBody>
      </p:sp>
      <p:sp>
        <p:nvSpPr>
          <p:cNvPr id="6" name="Text 3"/>
          <p:cNvSpPr/>
          <p:nvPr/>
        </p:nvSpPr>
        <p:spPr>
          <a:xfrm>
            <a:off x="1077039" y="313824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Clearly define the purpose and boundaries of the business group within the shipping company.</a:t>
            </a:r>
            <a:endParaRPr lang="en-US" sz="1850" dirty="0"/>
          </a:p>
        </p:txBody>
      </p:sp>
      <p:sp>
        <p:nvSpPr>
          <p:cNvPr id="7" name="Shape 4"/>
          <p:cNvSpPr/>
          <p:nvPr/>
        </p:nvSpPr>
        <p:spPr>
          <a:xfrm>
            <a:off x="4691658" y="2403396"/>
            <a:ext cx="3614618" cy="2506266"/>
          </a:xfrm>
          <a:prstGeom prst="roundRect">
            <a:avLst>
              <a:gd name="adj" fmla="val 1433"/>
            </a:avLst>
          </a:prstGeom>
          <a:solidFill>
            <a:srgbClr val="315251"/>
          </a:solidFill>
          <a:ln/>
        </p:spPr>
      </p:sp>
      <p:sp>
        <p:nvSpPr>
          <p:cNvPr id="8" name="Text 5"/>
          <p:cNvSpPr/>
          <p:nvPr/>
        </p:nvSpPr>
        <p:spPr>
          <a:xfrm>
            <a:off x="4930973" y="264271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Establish Roles</a:t>
            </a:r>
            <a:endParaRPr lang="en-US" sz="2200" dirty="0"/>
          </a:p>
        </p:txBody>
      </p:sp>
      <p:sp>
        <p:nvSpPr>
          <p:cNvPr id="9" name="Text 6"/>
          <p:cNvSpPr/>
          <p:nvPr/>
        </p:nvSpPr>
        <p:spPr>
          <a:xfrm>
            <a:off x="4930973" y="3138249"/>
            <a:ext cx="3135987"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Identify key roles and responsibilities within the business group, aligning with company goals.</a:t>
            </a:r>
            <a:endParaRPr lang="en-US" sz="1850" dirty="0"/>
          </a:p>
        </p:txBody>
      </p:sp>
      <p:sp>
        <p:nvSpPr>
          <p:cNvPr id="10" name="Shape 7"/>
          <p:cNvSpPr/>
          <p:nvPr/>
        </p:nvSpPr>
        <p:spPr>
          <a:xfrm>
            <a:off x="837724" y="5148977"/>
            <a:ext cx="7468553" cy="1740218"/>
          </a:xfrm>
          <a:prstGeom prst="roundRect">
            <a:avLst>
              <a:gd name="adj" fmla="val 2063"/>
            </a:avLst>
          </a:prstGeom>
          <a:solidFill>
            <a:srgbClr val="315251"/>
          </a:solidFill>
          <a:ln/>
        </p:spPr>
      </p:sp>
      <p:sp>
        <p:nvSpPr>
          <p:cNvPr id="11" name="Text 8"/>
          <p:cNvSpPr/>
          <p:nvPr/>
        </p:nvSpPr>
        <p:spPr>
          <a:xfrm>
            <a:off x="1077039" y="53882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EEE7"/>
                </a:solidFill>
                <a:latin typeface="Quattrocento" pitchFamily="34" charset="0"/>
                <a:ea typeface="Quattrocento" pitchFamily="34" charset="-122"/>
                <a:cs typeface="Quattrocento" pitchFamily="34" charset="-120"/>
              </a:rPr>
              <a:t>Allocate Resources</a:t>
            </a:r>
            <a:endParaRPr lang="en-US" sz="2200" dirty="0"/>
          </a:p>
        </p:txBody>
      </p:sp>
      <p:sp>
        <p:nvSpPr>
          <p:cNvPr id="12" name="Text 9"/>
          <p:cNvSpPr/>
          <p:nvPr/>
        </p:nvSpPr>
        <p:spPr>
          <a:xfrm>
            <a:off x="1077039" y="5883831"/>
            <a:ext cx="6989921" cy="766048"/>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Assign appropriate resources, including personnel, budget, and technology, to support group operations.</a:t>
            </a:r>
            <a:endParaRPr lang="en-US" sz="1850" dirty="0"/>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21027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Establishing Locations</a:t>
            </a:r>
            <a:endParaRPr lang="en-US" sz="4400" dirty="0"/>
          </a:p>
        </p:txBody>
      </p:sp>
      <p:sp>
        <p:nvSpPr>
          <p:cNvPr id="3" name="Text 1"/>
          <p:cNvSpPr/>
          <p:nvPr/>
        </p:nvSpPr>
        <p:spPr>
          <a:xfrm>
            <a:off x="837724"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Location Data</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Capture accurate and comprehensive data about each location, including addresses, contact information, and any relevant geographical details.</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Location Hierarchy</a:t>
            </a:r>
            <a:endParaRPr lang="en-US" sz="2200" dirty="0"/>
          </a:p>
        </p:txBody>
      </p:sp>
      <p:sp>
        <p:nvSpPr>
          <p:cNvPr id="6" name="Text 4"/>
          <p:cNvSpPr/>
          <p:nvPr/>
        </p:nvSpPr>
        <p:spPr>
          <a:xfrm>
            <a:off x="5357813"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Establish a clear hierarchy of locations, grouping them based on their relevance to operations, such as regional hubs, ports, or distribution centers.</a:t>
            </a:r>
            <a:endParaRPr lang="en-US" sz="1850" dirty="0"/>
          </a:p>
        </p:txBody>
      </p:sp>
      <p:sp>
        <p:nvSpPr>
          <p:cNvPr id="7" name="Text 5"/>
          <p:cNvSpPr/>
          <p:nvPr/>
        </p:nvSpPr>
        <p:spPr>
          <a:xfrm>
            <a:off x="9877901" y="3405068"/>
            <a:ext cx="283023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Location Management</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Implement tools for managing location data effectively, enabling easy updates, analysis, and reporting on key location information.</a:t>
            </a:r>
            <a:endParaRPr lang="en-US" sz="1850" dirty="0"/>
          </a:p>
        </p:txBody>
      </p:sp>
      <p:sp>
        <p:nvSpPr>
          <p:cNvPr id="9" name="Rectangle 8">
            <a:extLst>
              <a:ext uri="{FF2B5EF4-FFF2-40B4-BE49-F238E27FC236}">
                <a16:creationId xmlns:a16="http://schemas.microsoft.com/office/drawing/2014/main" xmlns="" id="{B37D3553-1A4E-92F2-4EBB-8B99C424F79F}"/>
              </a:ext>
            </a:extLst>
          </p:cNvPr>
          <p:cNvSpPr/>
          <p:nvPr/>
        </p:nvSpPr>
        <p:spPr>
          <a:xfrm>
            <a:off x="12736286" y="7757280"/>
            <a:ext cx="1894114" cy="472320"/>
          </a:xfrm>
          <a:prstGeom prst="rect">
            <a:avLst/>
          </a:prstGeom>
          <a:solidFill>
            <a:srgbClr val="123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037" y="565190"/>
            <a:ext cx="7280553" cy="568166"/>
          </a:xfrm>
          <a:prstGeom prst="rect">
            <a:avLst/>
          </a:prstGeom>
          <a:noFill/>
          <a:ln/>
        </p:spPr>
        <p:txBody>
          <a:bodyPr wrap="none" lIns="0" tIns="0" rIns="0" bIns="0" rtlCol="0" anchor="t"/>
          <a:lstStyle/>
          <a:p>
            <a:pPr marL="0" indent="0">
              <a:lnSpc>
                <a:spcPts val="4450"/>
              </a:lnSpc>
              <a:buNone/>
            </a:pPr>
            <a:r>
              <a:rPr lang="en-US" sz="3550" dirty="0">
                <a:solidFill>
                  <a:srgbClr val="FFD9BE"/>
                </a:solidFill>
                <a:latin typeface="Quattrocento" pitchFamily="34" charset="0"/>
                <a:ea typeface="Quattrocento" pitchFamily="34" charset="-122"/>
                <a:cs typeface="Quattrocento" pitchFamily="34" charset="-120"/>
              </a:rPr>
              <a:t>Defining Departments and Sections</a:t>
            </a:r>
            <a:endParaRPr lang="en-US" sz="3550" dirty="0"/>
          </a:p>
        </p:txBody>
      </p:sp>
      <p:pic>
        <p:nvPicPr>
          <p:cNvPr id="4" name="Image 1" descr="preencoded.png"/>
          <p:cNvPicPr>
            <a:picLocks noChangeAspect="1"/>
          </p:cNvPicPr>
          <p:nvPr/>
        </p:nvPicPr>
        <p:blipFill>
          <a:blip r:embed="rId4"/>
          <a:stretch>
            <a:fillRect/>
          </a:stretch>
        </p:blipFill>
        <p:spPr>
          <a:xfrm>
            <a:off x="676037" y="1423035"/>
            <a:ext cx="482917" cy="482918"/>
          </a:xfrm>
          <a:prstGeom prst="rect">
            <a:avLst/>
          </a:prstGeom>
        </p:spPr>
      </p:pic>
      <p:sp>
        <p:nvSpPr>
          <p:cNvPr id="5" name="Text 1"/>
          <p:cNvSpPr/>
          <p:nvPr/>
        </p:nvSpPr>
        <p:spPr>
          <a:xfrm>
            <a:off x="676037" y="2099072"/>
            <a:ext cx="2272665" cy="284083"/>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Department Creation</a:t>
            </a:r>
            <a:endParaRPr lang="en-US" sz="1750" dirty="0"/>
          </a:p>
        </p:txBody>
      </p:sp>
      <p:sp>
        <p:nvSpPr>
          <p:cNvPr id="6" name="Text 2"/>
          <p:cNvSpPr/>
          <p:nvPr/>
        </p:nvSpPr>
        <p:spPr>
          <a:xfrm>
            <a:off x="676037" y="2499003"/>
            <a:ext cx="7791926" cy="618173"/>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Establish key departments aligned with the shipping company's core functions, such as operations, logistics, finance, and human resources.</a:t>
            </a:r>
            <a:endParaRPr lang="en-US" sz="1500" dirty="0"/>
          </a:p>
        </p:txBody>
      </p:sp>
      <p:pic>
        <p:nvPicPr>
          <p:cNvPr id="7" name="Image 2" descr="preencoded.png"/>
          <p:cNvPicPr>
            <a:picLocks noChangeAspect="1"/>
          </p:cNvPicPr>
          <p:nvPr/>
        </p:nvPicPr>
        <p:blipFill>
          <a:blip r:embed="rId5"/>
          <a:stretch>
            <a:fillRect/>
          </a:stretch>
        </p:blipFill>
        <p:spPr>
          <a:xfrm>
            <a:off x="676037" y="3696653"/>
            <a:ext cx="482917" cy="482918"/>
          </a:xfrm>
          <a:prstGeom prst="rect">
            <a:avLst/>
          </a:prstGeom>
        </p:spPr>
      </p:pic>
      <p:sp>
        <p:nvSpPr>
          <p:cNvPr id="8" name="Text 3"/>
          <p:cNvSpPr/>
          <p:nvPr/>
        </p:nvSpPr>
        <p:spPr>
          <a:xfrm>
            <a:off x="676037" y="4372689"/>
            <a:ext cx="2272665" cy="284083"/>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Section Organization</a:t>
            </a:r>
            <a:endParaRPr lang="en-US" sz="1750" dirty="0"/>
          </a:p>
        </p:txBody>
      </p:sp>
      <p:sp>
        <p:nvSpPr>
          <p:cNvPr id="9" name="Text 4"/>
          <p:cNvSpPr/>
          <p:nvPr/>
        </p:nvSpPr>
        <p:spPr>
          <a:xfrm>
            <a:off x="676037" y="4772620"/>
            <a:ext cx="7791926" cy="618173"/>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Divide departments into specialized sections, such as transportation, warehousing, customer service, or accounting, to enhance focus and efficiency.</a:t>
            </a:r>
            <a:endParaRPr lang="en-US" sz="1500" dirty="0"/>
          </a:p>
        </p:txBody>
      </p:sp>
      <p:pic>
        <p:nvPicPr>
          <p:cNvPr id="10" name="Image 3" descr="preencoded.png"/>
          <p:cNvPicPr>
            <a:picLocks noChangeAspect="1"/>
          </p:cNvPicPr>
          <p:nvPr/>
        </p:nvPicPr>
        <p:blipFill>
          <a:blip r:embed="rId6"/>
          <a:stretch>
            <a:fillRect/>
          </a:stretch>
        </p:blipFill>
        <p:spPr>
          <a:xfrm>
            <a:off x="676037" y="5970270"/>
            <a:ext cx="482917" cy="482918"/>
          </a:xfrm>
          <a:prstGeom prst="rect">
            <a:avLst/>
          </a:prstGeom>
        </p:spPr>
      </p:pic>
      <p:sp>
        <p:nvSpPr>
          <p:cNvPr id="11" name="Text 5"/>
          <p:cNvSpPr/>
          <p:nvPr/>
        </p:nvSpPr>
        <p:spPr>
          <a:xfrm>
            <a:off x="676037" y="6646307"/>
            <a:ext cx="2272665" cy="284083"/>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Workflow Integration</a:t>
            </a:r>
            <a:endParaRPr lang="en-US" sz="1750" dirty="0"/>
          </a:p>
        </p:txBody>
      </p:sp>
      <p:sp>
        <p:nvSpPr>
          <p:cNvPr id="12" name="Text 6"/>
          <p:cNvSpPr/>
          <p:nvPr/>
        </p:nvSpPr>
        <p:spPr>
          <a:xfrm>
            <a:off x="676037" y="7046238"/>
            <a:ext cx="7791926" cy="618173"/>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Define clear workflows and processes within each department and section to ensure smooth operation and collaboration.</a:t>
            </a:r>
            <a:endParaRPr lang="en-US" sz="1500" dirty="0"/>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1227</Words>
  <Application>Microsoft Office PowerPoint</Application>
  <PresentationFormat>Custom</PresentationFormat>
  <Paragraphs>150</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Quattrocento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5</cp:revision>
  <dcterms:created xsi:type="dcterms:W3CDTF">2024-10-14T18:36:01Z</dcterms:created>
  <dcterms:modified xsi:type="dcterms:W3CDTF">2024-10-25T15:43:15Z</dcterms:modified>
</cp:coreProperties>
</file>